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9" r:id="rId4"/>
    <p:sldId id="258" r:id="rId5"/>
    <p:sldId id="260" r:id="rId6"/>
    <p:sldId id="262" r:id="rId7"/>
    <p:sldId id="261" r:id="rId8"/>
    <p:sldId id="264" r:id="rId9"/>
    <p:sldId id="265" r:id="rId10"/>
    <p:sldId id="267" r:id="rId11"/>
    <p:sldId id="268" r:id="rId12"/>
    <p:sldId id="266" r:id="rId13"/>
    <p:sldId id="271" r:id="rId14"/>
    <p:sldId id="272" r:id="rId15"/>
    <p:sldId id="273" r:id="rId16"/>
    <p:sldId id="269" r:id="rId17"/>
    <p:sldId id="270" r:id="rId18"/>
    <p:sldId id="274" r:id="rId19"/>
    <p:sldId id="263" r:id="rId20"/>
    <p:sldId id="275" r:id="rId21"/>
    <p:sldId id="276" r:id="rId22"/>
    <p:sldId id="277" r:id="rId23"/>
    <p:sldId id="279" r:id="rId24"/>
    <p:sldId id="280"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1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9"/>
    <p:restoredTop sz="95343"/>
  </p:normalViewPr>
  <p:slideViewPr>
    <p:cSldViewPr snapToGrid="0" snapToObjects="1">
      <p:cViewPr varScale="1">
        <p:scale>
          <a:sx n="100" d="100"/>
          <a:sy n="100" d="100"/>
        </p:scale>
        <p:origin x="6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C204E5-9D52-5441-BF78-FDA36FE025CF}" type="datetimeFigureOut">
              <a:rPr lang="en-GB" smtClean="0"/>
              <a:t>28/06/2020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DA735-5E88-A14D-98D0-6397599330DA}" type="slidenum">
              <a:rPr lang="en-GB" smtClean="0"/>
              <a:t>‹#›</a:t>
            </a:fld>
            <a:endParaRPr lang="en-GB"/>
          </a:p>
        </p:txBody>
      </p:sp>
    </p:spTree>
    <p:extLst>
      <p:ext uri="{BB962C8B-B14F-4D97-AF65-F5344CB8AC3E}">
        <p14:creationId xmlns:p14="http://schemas.microsoft.com/office/powerpoint/2010/main" val="581476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B027-CED2-CB4A-8500-853F67075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9306400-578A-0844-AD63-090504BFA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7255D2-6380-1B47-BD2D-8BFE374036F7}"/>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5" name="Footer Placeholder 4">
            <a:extLst>
              <a:ext uri="{FF2B5EF4-FFF2-40B4-BE49-F238E27FC236}">
                <a16:creationId xmlns:a16="http://schemas.microsoft.com/office/drawing/2014/main" id="{1B0C6F65-0896-0242-86A8-D0F3F1DC40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DF229-D8DA-D147-BDCF-6DD30E1CD678}"/>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984277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CAE1-F7D6-AD4B-AB32-B8F85E3E3FB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51B0E1-F9C4-9047-BD71-D6D4B89766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31FD9D8-DA25-3F48-8673-6EE6189E7286}"/>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5" name="Footer Placeholder 4">
            <a:extLst>
              <a:ext uri="{FF2B5EF4-FFF2-40B4-BE49-F238E27FC236}">
                <a16:creationId xmlns:a16="http://schemas.microsoft.com/office/drawing/2014/main" id="{94BB8A13-65B6-0D43-B9E0-9323E63C96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6B1FFE-5738-BB41-9C41-EB16634C15D7}"/>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184067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DEDF38-40A5-5C40-B010-92FB493C4D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7FC509-57FA-5D47-B95E-416D9EFF47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698D8A-F023-D145-997B-7B8C22EFAB5A}"/>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5" name="Footer Placeholder 4">
            <a:extLst>
              <a:ext uri="{FF2B5EF4-FFF2-40B4-BE49-F238E27FC236}">
                <a16:creationId xmlns:a16="http://schemas.microsoft.com/office/drawing/2014/main" id="{AF73891B-5775-734F-A20E-E086B983AF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AE72AE-B1A1-E14E-8158-63EEE9A8F58A}"/>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26598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7BE8-C652-5A4D-B94B-0EE93CB54B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0F3DF60-838D-D34B-BFF8-F1FF7A39AB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013259-1AB0-EF43-8786-139AE6197C34}"/>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5" name="Footer Placeholder 4">
            <a:extLst>
              <a:ext uri="{FF2B5EF4-FFF2-40B4-BE49-F238E27FC236}">
                <a16:creationId xmlns:a16="http://schemas.microsoft.com/office/drawing/2014/main" id="{1CA86D43-507D-B145-B78C-BD378BA75F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D806BF-6430-B745-A1C4-83E1E3E55BAE}"/>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422004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722E-FBD4-EB47-B3B3-1731640FC3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C3E97DB-E4C2-7745-910D-63695622F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156D3F3-A2F3-0A48-9916-828A585FB276}"/>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5" name="Footer Placeholder 4">
            <a:extLst>
              <a:ext uri="{FF2B5EF4-FFF2-40B4-BE49-F238E27FC236}">
                <a16:creationId xmlns:a16="http://schemas.microsoft.com/office/drawing/2014/main" id="{44A704AF-6E3D-2247-94DD-A0CBA5E978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7C0A5A-7B12-C34F-B459-29450E40B426}"/>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3661081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983F7-5F79-354C-8A92-AB0BFA6600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C3A6023-85FF-454D-A10C-BBA1202CF41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4B09461-C874-494E-A9AF-B70072F0A1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BC1C916-CF71-C54A-B4F7-B48796E1577B}"/>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6" name="Footer Placeholder 5">
            <a:extLst>
              <a:ext uri="{FF2B5EF4-FFF2-40B4-BE49-F238E27FC236}">
                <a16:creationId xmlns:a16="http://schemas.microsoft.com/office/drawing/2014/main" id="{AEA96A55-58AC-6644-A70F-AC5BFB81BC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633FD9-56AB-7A41-A7ED-9F45D61F1C4C}"/>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390320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C126B-8615-E84A-B491-1CB46CDB511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E566AE-0172-3945-B9DA-355252E81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9B091D-D400-634A-AD37-EB7D456B14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A48A33A-F59B-574F-B674-57F03DABD0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16DC9B-D0B1-8342-B9CD-8684154652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13F0CFA-2B56-494F-8C15-D6D31F58DA77}"/>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8" name="Footer Placeholder 7">
            <a:extLst>
              <a:ext uri="{FF2B5EF4-FFF2-40B4-BE49-F238E27FC236}">
                <a16:creationId xmlns:a16="http://schemas.microsoft.com/office/drawing/2014/main" id="{9ABFCFB4-C243-E34E-87C9-5ABC7064963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DFFB7D6-70B7-484E-ABE7-BB821E444909}"/>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3865570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5DDC-52D4-CD47-87E0-6703CC3BFAB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15389AC-DF90-904A-BEAC-CC242BA9D3FB}"/>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4" name="Footer Placeholder 3">
            <a:extLst>
              <a:ext uri="{FF2B5EF4-FFF2-40B4-BE49-F238E27FC236}">
                <a16:creationId xmlns:a16="http://schemas.microsoft.com/office/drawing/2014/main" id="{96E2D4EC-593F-F144-A269-CDBA7A2EE5E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D2F584B-1D22-BB40-ADEF-B1503A6CFAEE}"/>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337297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98282E-70E1-4D48-A91D-DE2BEEC709F0}"/>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3" name="Footer Placeholder 2">
            <a:extLst>
              <a:ext uri="{FF2B5EF4-FFF2-40B4-BE49-F238E27FC236}">
                <a16:creationId xmlns:a16="http://schemas.microsoft.com/office/drawing/2014/main" id="{442C1375-6C2D-5044-A964-44C75A841BF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F5AA8E5-97FE-2B4C-8DCE-FB30595923E7}"/>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1679369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89BF-D7C7-4346-894A-37B4C9BD96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D0CEA71-D349-924A-A872-C6A4CBCC45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9BDFB94-B76A-2540-8A70-7E6B1A1A5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20F14D-7848-454C-B0A0-E9DD03F78282}"/>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6" name="Footer Placeholder 5">
            <a:extLst>
              <a:ext uri="{FF2B5EF4-FFF2-40B4-BE49-F238E27FC236}">
                <a16:creationId xmlns:a16="http://schemas.microsoft.com/office/drawing/2014/main" id="{3D7B45D4-F3C7-4246-AD45-C1CD1B66B3B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205064A-0513-5846-8D25-944C3309D8E2}"/>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658806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DD515-564C-174F-B2EF-ED4E48505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D0B39CB-9C48-9E46-A5A6-7D88C3F104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ED3E5A-8CFE-5A42-8EC8-CC0B34282B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5FCE84-71D2-3D46-B60B-71EF54FAA4CD}"/>
              </a:ext>
            </a:extLst>
          </p:cNvPr>
          <p:cNvSpPr>
            <a:spLocks noGrp="1"/>
          </p:cNvSpPr>
          <p:nvPr>
            <p:ph type="dt" sz="half" idx="10"/>
          </p:nvPr>
        </p:nvSpPr>
        <p:spPr/>
        <p:txBody>
          <a:bodyPr/>
          <a:lstStyle/>
          <a:p>
            <a:fld id="{CD3BCBB5-3299-3A4D-AF8E-0F58C014B41A}" type="datetimeFigureOut">
              <a:rPr lang="en-GB" smtClean="0"/>
              <a:t>28/06/2020</a:t>
            </a:fld>
            <a:endParaRPr lang="en-GB"/>
          </a:p>
        </p:txBody>
      </p:sp>
      <p:sp>
        <p:nvSpPr>
          <p:cNvPr id="6" name="Footer Placeholder 5">
            <a:extLst>
              <a:ext uri="{FF2B5EF4-FFF2-40B4-BE49-F238E27FC236}">
                <a16:creationId xmlns:a16="http://schemas.microsoft.com/office/drawing/2014/main" id="{8F2AAA5F-AC13-8C46-8A5E-BF180BF498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6082C5-4CC8-4540-AC3E-CA80ECD095A9}"/>
              </a:ext>
            </a:extLst>
          </p:cNvPr>
          <p:cNvSpPr>
            <a:spLocks noGrp="1"/>
          </p:cNvSpPr>
          <p:nvPr>
            <p:ph type="sldNum" sz="quarter" idx="12"/>
          </p:nvPr>
        </p:nvSpPr>
        <p:spPr/>
        <p:txBody>
          <a:bodyPr/>
          <a:lstStyle/>
          <a:p>
            <a:fld id="{410324AC-B903-344E-8108-9D21E996680F}" type="slidenum">
              <a:rPr lang="en-GB" smtClean="0"/>
              <a:t>‹#›</a:t>
            </a:fld>
            <a:endParaRPr lang="en-GB"/>
          </a:p>
        </p:txBody>
      </p:sp>
    </p:spTree>
    <p:extLst>
      <p:ext uri="{BB962C8B-B14F-4D97-AF65-F5344CB8AC3E}">
        <p14:creationId xmlns:p14="http://schemas.microsoft.com/office/powerpoint/2010/main" val="3730996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9E0A9-3C78-7449-B859-F2097C1E8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5394DC-F254-414C-A3B0-7FCBA3CC09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760495-F862-4D4A-883A-D017BB491A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3BCBB5-3299-3A4D-AF8E-0F58C014B41A}" type="datetimeFigureOut">
              <a:rPr lang="en-GB" smtClean="0"/>
              <a:t>28/06/2020</a:t>
            </a:fld>
            <a:endParaRPr lang="en-GB"/>
          </a:p>
        </p:txBody>
      </p:sp>
      <p:sp>
        <p:nvSpPr>
          <p:cNvPr id="5" name="Footer Placeholder 4">
            <a:extLst>
              <a:ext uri="{FF2B5EF4-FFF2-40B4-BE49-F238E27FC236}">
                <a16:creationId xmlns:a16="http://schemas.microsoft.com/office/drawing/2014/main" id="{59CE0B51-9846-7F44-A145-BD3EB8641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4C6159-5F57-964A-B7B6-22C5471CA9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0324AC-B903-344E-8108-9D21E996680F}" type="slidenum">
              <a:rPr lang="en-GB" smtClean="0"/>
              <a:t>‹#›</a:t>
            </a:fld>
            <a:endParaRPr lang="en-GB"/>
          </a:p>
        </p:txBody>
      </p:sp>
    </p:spTree>
    <p:extLst>
      <p:ext uri="{BB962C8B-B14F-4D97-AF65-F5344CB8AC3E}">
        <p14:creationId xmlns:p14="http://schemas.microsoft.com/office/powerpoint/2010/main" val="3576636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ctivebistro.com/" TargetMode="External"/><Relationship Id="rId2" Type="http://schemas.openxmlformats.org/officeDocument/2006/relationships/hyperlink" Target="http://www.activebistro.co.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B3010-76CE-3D44-98D5-D83A8E0133BC}"/>
              </a:ext>
            </a:extLst>
          </p:cNvPr>
          <p:cNvSpPr>
            <a:spLocks noGrp="1"/>
          </p:cNvSpPr>
          <p:nvPr>
            <p:ph type="ctrTitle"/>
          </p:nvPr>
        </p:nvSpPr>
        <p:spPr>
          <a:xfrm>
            <a:off x="1579417" y="406401"/>
            <a:ext cx="9144000" cy="1662689"/>
          </a:xfrm>
        </p:spPr>
        <p:txBody>
          <a:bodyPr>
            <a:normAutofit fontScale="90000"/>
          </a:bodyPr>
          <a:lstStyle/>
          <a:p>
            <a:r>
              <a:rPr lang="en-GB" dirty="0"/>
              <a:t>Active Bistro Website Requirements</a:t>
            </a:r>
          </a:p>
        </p:txBody>
      </p:sp>
      <p:sp>
        <p:nvSpPr>
          <p:cNvPr id="3" name="Subtitle 2">
            <a:extLst>
              <a:ext uri="{FF2B5EF4-FFF2-40B4-BE49-F238E27FC236}">
                <a16:creationId xmlns:a16="http://schemas.microsoft.com/office/drawing/2014/main" id="{CA76A58A-8111-9F46-86F2-D9718C0C5240}"/>
              </a:ext>
            </a:extLst>
          </p:cNvPr>
          <p:cNvSpPr>
            <a:spLocks noGrp="1"/>
          </p:cNvSpPr>
          <p:nvPr>
            <p:ph type="subTitle" idx="1"/>
          </p:nvPr>
        </p:nvSpPr>
        <p:spPr>
          <a:xfrm>
            <a:off x="1579417" y="2161166"/>
            <a:ext cx="9144000" cy="933017"/>
          </a:xfrm>
        </p:spPr>
        <p:txBody>
          <a:bodyPr/>
          <a:lstStyle/>
          <a:p>
            <a:r>
              <a:rPr lang="en-GB" dirty="0"/>
              <a:t>domain: </a:t>
            </a:r>
            <a:r>
              <a:rPr lang="en-GB" dirty="0">
                <a:hlinkClick r:id="rId2"/>
              </a:rPr>
              <a:t>www.activebistro.co.uk</a:t>
            </a:r>
            <a:endParaRPr lang="en-GB" dirty="0"/>
          </a:p>
          <a:p>
            <a:r>
              <a:rPr lang="en-GB" dirty="0"/>
              <a:t>additional domain: </a:t>
            </a:r>
            <a:r>
              <a:rPr lang="en-GB" dirty="0">
                <a:hlinkClick r:id="rId3"/>
              </a:rPr>
              <a:t>www.activebistro.com</a:t>
            </a:r>
            <a:r>
              <a:rPr lang="en-GB" dirty="0"/>
              <a:t> </a:t>
            </a:r>
          </a:p>
        </p:txBody>
      </p:sp>
      <p:sp>
        <p:nvSpPr>
          <p:cNvPr id="4" name="TextBox 3">
            <a:extLst>
              <a:ext uri="{FF2B5EF4-FFF2-40B4-BE49-F238E27FC236}">
                <a16:creationId xmlns:a16="http://schemas.microsoft.com/office/drawing/2014/main" id="{80557850-76F6-1643-9785-8B1B50D56748}"/>
              </a:ext>
            </a:extLst>
          </p:cNvPr>
          <p:cNvSpPr txBox="1"/>
          <p:nvPr/>
        </p:nvSpPr>
        <p:spPr>
          <a:xfrm>
            <a:off x="484907" y="3755164"/>
            <a:ext cx="10022542" cy="2862322"/>
          </a:xfrm>
          <a:prstGeom prst="rect">
            <a:avLst/>
          </a:prstGeom>
          <a:noFill/>
        </p:spPr>
        <p:txBody>
          <a:bodyPr wrap="square" rtlCol="0">
            <a:spAutoFit/>
          </a:bodyPr>
          <a:lstStyle/>
          <a:p>
            <a:r>
              <a:rPr lang="en-GB" dirty="0"/>
              <a:t>Note: </a:t>
            </a:r>
          </a:p>
          <a:p>
            <a:r>
              <a:rPr lang="en-GB" dirty="0"/>
              <a:t>1) Images used are only to act a guide. Of course, these images may be subject to change during the process of the website creation. Text may also be altered slightly, if deemed necessary. However, we will remain in constant communication and any necessary changes will be communicated with plenty of notice </a:t>
            </a:r>
            <a:r>
              <a:rPr lang="en-GB" dirty="0">
                <a:sym typeface="Wingdings" pitchFamily="2" charset="2"/>
              </a:rPr>
              <a:t> </a:t>
            </a:r>
          </a:p>
          <a:p>
            <a:r>
              <a:rPr lang="en-GB" dirty="0">
                <a:sym typeface="Wingdings" pitchFamily="2" charset="2"/>
              </a:rPr>
              <a:t>2) Please be aware that some text notes may lie off PowerPoint slide (May not be seen in Full Screen view)</a:t>
            </a:r>
          </a:p>
          <a:p>
            <a:endParaRPr lang="en-GB" dirty="0">
              <a:sym typeface="Wingdings" pitchFamily="2" charset="2"/>
            </a:endParaRPr>
          </a:p>
          <a:p>
            <a:r>
              <a:rPr lang="en-GB" dirty="0">
                <a:sym typeface="Wingdings" pitchFamily="2" charset="2"/>
              </a:rPr>
              <a:t>3) Each major component of each page will be noted as a ‘feature’. Red boxes highlight these significant features. </a:t>
            </a:r>
            <a:endParaRPr lang="en-GB" dirty="0"/>
          </a:p>
        </p:txBody>
      </p:sp>
    </p:spTree>
    <p:extLst>
      <p:ext uri="{BB962C8B-B14F-4D97-AF65-F5344CB8AC3E}">
        <p14:creationId xmlns:p14="http://schemas.microsoft.com/office/powerpoint/2010/main" val="2255332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9C5A2A9-C1E7-3741-8E31-B5B16A1CBDE9}"/>
              </a:ext>
            </a:extLst>
          </p:cNvPr>
          <p:cNvPicPr>
            <a:picLocks noChangeAspect="1"/>
          </p:cNvPicPr>
          <p:nvPr/>
        </p:nvPicPr>
        <p:blipFill>
          <a:blip r:embed="rId2"/>
          <a:stretch>
            <a:fillRect/>
          </a:stretch>
        </p:blipFill>
        <p:spPr>
          <a:xfrm>
            <a:off x="2095499" y="1288451"/>
            <a:ext cx="8001000" cy="4241800"/>
          </a:xfrm>
          <a:prstGeom prst="rect">
            <a:avLst/>
          </a:prstGeom>
        </p:spPr>
      </p:pic>
      <p:sp>
        <p:nvSpPr>
          <p:cNvPr id="4" name="Title 1">
            <a:extLst>
              <a:ext uri="{FF2B5EF4-FFF2-40B4-BE49-F238E27FC236}">
                <a16:creationId xmlns:a16="http://schemas.microsoft.com/office/drawing/2014/main" id="{CB2CFC76-FC7B-2447-9802-688AB00EFFC5}"/>
              </a:ext>
            </a:extLst>
          </p:cNvPr>
          <p:cNvSpPr>
            <a:spLocks noGrp="1"/>
          </p:cNvSpPr>
          <p:nvPr>
            <p:ph type="title"/>
          </p:nvPr>
        </p:nvSpPr>
        <p:spPr>
          <a:xfrm>
            <a:off x="838199" y="365126"/>
            <a:ext cx="8147859" cy="647886"/>
          </a:xfrm>
        </p:spPr>
        <p:txBody>
          <a:bodyPr anchor="t">
            <a:normAutofit/>
          </a:bodyPr>
          <a:lstStyle/>
          <a:p>
            <a:r>
              <a:rPr lang="en-GB" sz="3200" dirty="0"/>
              <a:t>Registration – Expressed (Part 1 – ‘Your Details’)</a:t>
            </a:r>
          </a:p>
        </p:txBody>
      </p:sp>
      <p:pic>
        <p:nvPicPr>
          <p:cNvPr id="6" name="Picture 5">
            <a:extLst>
              <a:ext uri="{FF2B5EF4-FFF2-40B4-BE49-F238E27FC236}">
                <a16:creationId xmlns:a16="http://schemas.microsoft.com/office/drawing/2014/main" id="{EAEC0DD1-C906-2F4B-87E1-E84D33B26D83}"/>
              </a:ext>
            </a:extLst>
          </p:cNvPr>
          <p:cNvPicPr>
            <a:picLocks noChangeAspect="1"/>
          </p:cNvPicPr>
          <p:nvPr/>
        </p:nvPicPr>
        <p:blipFill>
          <a:blip r:embed="rId3"/>
          <a:stretch>
            <a:fillRect/>
          </a:stretch>
        </p:blipFill>
        <p:spPr>
          <a:xfrm>
            <a:off x="2257241" y="1382609"/>
            <a:ext cx="413879" cy="387437"/>
          </a:xfrm>
          <a:prstGeom prst="rect">
            <a:avLst/>
          </a:prstGeom>
        </p:spPr>
      </p:pic>
      <p:sp>
        <p:nvSpPr>
          <p:cNvPr id="7" name="Rectangle 6">
            <a:extLst>
              <a:ext uri="{FF2B5EF4-FFF2-40B4-BE49-F238E27FC236}">
                <a16:creationId xmlns:a16="http://schemas.microsoft.com/office/drawing/2014/main" id="{4BAA3B48-10A5-694C-8A95-E5E6338C6F23}"/>
              </a:ext>
            </a:extLst>
          </p:cNvPr>
          <p:cNvSpPr/>
          <p:nvPr/>
        </p:nvSpPr>
        <p:spPr>
          <a:xfrm>
            <a:off x="6221506" y="5172364"/>
            <a:ext cx="539512" cy="224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35A74DC7-A508-814E-A018-19859FF06842}"/>
              </a:ext>
            </a:extLst>
          </p:cNvPr>
          <p:cNvSpPr/>
          <p:nvPr/>
        </p:nvSpPr>
        <p:spPr>
          <a:xfrm>
            <a:off x="4411387" y="2336087"/>
            <a:ext cx="3121695" cy="2293662"/>
          </a:xfrm>
          <a:prstGeom prst="rect">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Straight Arrow Connector 8">
            <a:extLst>
              <a:ext uri="{FF2B5EF4-FFF2-40B4-BE49-F238E27FC236}">
                <a16:creationId xmlns:a16="http://schemas.microsoft.com/office/drawing/2014/main" id="{36477A1D-9A48-494C-A0F4-2824A5F6F192}"/>
              </a:ext>
            </a:extLst>
          </p:cNvPr>
          <p:cNvCxnSpPr>
            <a:cxnSpLocks/>
          </p:cNvCxnSpPr>
          <p:nvPr/>
        </p:nvCxnSpPr>
        <p:spPr>
          <a:xfrm flipH="1">
            <a:off x="1773383" y="3409351"/>
            <a:ext cx="2638004" cy="2020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BA17D1-80FF-5E44-BE0A-1E9EDE37E05C}"/>
              </a:ext>
            </a:extLst>
          </p:cNvPr>
          <p:cNvCxnSpPr>
            <a:cxnSpLocks/>
            <a:stCxn id="14" idx="1"/>
          </p:cNvCxnSpPr>
          <p:nvPr/>
        </p:nvCxnSpPr>
        <p:spPr>
          <a:xfrm flipH="1">
            <a:off x="5116286" y="4823725"/>
            <a:ext cx="906587" cy="12004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E22807-13F7-5548-A089-0B959FF1B1F7}"/>
              </a:ext>
            </a:extLst>
          </p:cNvPr>
          <p:cNvSpPr txBox="1"/>
          <p:nvPr/>
        </p:nvSpPr>
        <p:spPr>
          <a:xfrm>
            <a:off x="230910" y="2383879"/>
            <a:ext cx="1542472" cy="1615827"/>
          </a:xfrm>
          <a:prstGeom prst="rect">
            <a:avLst/>
          </a:prstGeom>
          <a:noFill/>
          <a:ln>
            <a:solidFill>
              <a:schemeClr val="tx1"/>
            </a:solidFill>
          </a:ln>
        </p:spPr>
        <p:txBody>
          <a:bodyPr wrap="square" rtlCol="0">
            <a:spAutoFit/>
          </a:bodyPr>
          <a:lstStyle/>
          <a:p>
            <a:r>
              <a:rPr lang="en-GB" sz="1100" dirty="0"/>
              <a:t>These details are all needed from the user. They are attached to the User’s Account and are stored in the website database. These are displayed in the ‘My Profile’ of the user. </a:t>
            </a:r>
          </a:p>
        </p:txBody>
      </p:sp>
      <p:sp>
        <p:nvSpPr>
          <p:cNvPr id="13" name="TextBox 12">
            <a:extLst>
              <a:ext uri="{FF2B5EF4-FFF2-40B4-BE49-F238E27FC236}">
                <a16:creationId xmlns:a16="http://schemas.microsoft.com/office/drawing/2014/main" id="{460D1F1B-0C81-E44F-AB74-09F6360E7D2F}"/>
              </a:ext>
            </a:extLst>
          </p:cNvPr>
          <p:cNvSpPr txBox="1"/>
          <p:nvPr/>
        </p:nvSpPr>
        <p:spPr>
          <a:xfrm>
            <a:off x="9623366" y="219709"/>
            <a:ext cx="2125287" cy="938719"/>
          </a:xfrm>
          <a:prstGeom prst="rect">
            <a:avLst/>
          </a:prstGeom>
          <a:noFill/>
          <a:ln>
            <a:solidFill>
              <a:schemeClr val="tx1"/>
            </a:solidFill>
          </a:ln>
        </p:spPr>
        <p:txBody>
          <a:bodyPr wrap="square" rtlCol="0">
            <a:spAutoFit/>
          </a:bodyPr>
          <a:lstStyle/>
          <a:p>
            <a:r>
              <a:rPr lang="en-GB" sz="1100" dirty="0"/>
              <a:t>NOTE 1: This information gained from Registration Process is used to calculate how much ‘Protein, Fats and Carbs’ the user needs to achieve their goal. </a:t>
            </a:r>
          </a:p>
        </p:txBody>
      </p:sp>
      <p:sp>
        <p:nvSpPr>
          <p:cNvPr id="14" name="Rectangle 13">
            <a:extLst>
              <a:ext uri="{FF2B5EF4-FFF2-40B4-BE49-F238E27FC236}">
                <a16:creationId xmlns:a16="http://schemas.microsoft.com/office/drawing/2014/main" id="{728B6A7A-092F-BE47-A360-9C16E909920B}"/>
              </a:ext>
            </a:extLst>
          </p:cNvPr>
          <p:cNvSpPr/>
          <p:nvPr/>
        </p:nvSpPr>
        <p:spPr>
          <a:xfrm>
            <a:off x="6022873" y="4631732"/>
            <a:ext cx="840511" cy="38398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0A2FE387-DB1B-7646-99CF-AED44D3E3D2D}"/>
              </a:ext>
            </a:extLst>
          </p:cNvPr>
          <p:cNvSpPr txBox="1"/>
          <p:nvPr/>
        </p:nvSpPr>
        <p:spPr>
          <a:xfrm>
            <a:off x="5328342" y="4096828"/>
            <a:ext cx="399468" cy="253916"/>
          </a:xfrm>
          <a:prstGeom prst="rect">
            <a:avLst/>
          </a:prstGeom>
          <a:noFill/>
        </p:spPr>
        <p:txBody>
          <a:bodyPr wrap="none" rtlCol="0">
            <a:spAutoFit/>
          </a:bodyPr>
          <a:lstStyle/>
          <a:p>
            <a:r>
              <a:rPr lang="en-GB" sz="1050" dirty="0"/>
              <a:t>(Kg)</a:t>
            </a:r>
          </a:p>
        </p:txBody>
      </p:sp>
      <p:sp>
        <p:nvSpPr>
          <p:cNvPr id="16" name="Rectangle 15">
            <a:extLst>
              <a:ext uri="{FF2B5EF4-FFF2-40B4-BE49-F238E27FC236}">
                <a16:creationId xmlns:a16="http://schemas.microsoft.com/office/drawing/2014/main" id="{A545A0A1-6147-1648-AA6F-43AE0E99197C}"/>
              </a:ext>
            </a:extLst>
          </p:cNvPr>
          <p:cNvSpPr/>
          <p:nvPr/>
        </p:nvSpPr>
        <p:spPr>
          <a:xfrm>
            <a:off x="4964868" y="3637178"/>
            <a:ext cx="418704" cy="246221"/>
          </a:xfrm>
          <a:prstGeom prst="rect">
            <a:avLst/>
          </a:prstGeom>
        </p:spPr>
        <p:txBody>
          <a:bodyPr wrap="none">
            <a:spAutoFit/>
          </a:bodyPr>
          <a:lstStyle/>
          <a:p>
            <a:r>
              <a:rPr lang="en-GB" sz="1000" dirty="0"/>
              <a:t>(cm)</a:t>
            </a:r>
          </a:p>
        </p:txBody>
      </p:sp>
      <p:sp>
        <p:nvSpPr>
          <p:cNvPr id="17" name="Rectangle 16">
            <a:extLst>
              <a:ext uri="{FF2B5EF4-FFF2-40B4-BE49-F238E27FC236}">
                <a16:creationId xmlns:a16="http://schemas.microsoft.com/office/drawing/2014/main" id="{DC0797F9-538D-BC46-A4D3-096477A59687}"/>
              </a:ext>
            </a:extLst>
          </p:cNvPr>
          <p:cNvSpPr/>
          <p:nvPr/>
        </p:nvSpPr>
        <p:spPr>
          <a:xfrm>
            <a:off x="4681694" y="3684807"/>
            <a:ext cx="2710868" cy="868925"/>
          </a:xfrm>
          <a:prstGeom prst="rect">
            <a:avLst/>
          </a:prstGeom>
          <a:noFill/>
          <a:ln w="3492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Straight Arrow Connector 19">
            <a:extLst>
              <a:ext uri="{FF2B5EF4-FFF2-40B4-BE49-F238E27FC236}">
                <a16:creationId xmlns:a16="http://schemas.microsoft.com/office/drawing/2014/main" id="{C8321F68-6663-7341-81D8-96792AEF893D}"/>
              </a:ext>
            </a:extLst>
          </p:cNvPr>
          <p:cNvCxnSpPr>
            <a:cxnSpLocks/>
          </p:cNvCxnSpPr>
          <p:nvPr/>
        </p:nvCxnSpPr>
        <p:spPr>
          <a:xfrm flipH="1">
            <a:off x="2390774" y="4361658"/>
            <a:ext cx="2290920" cy="154342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D8D62C5-839E-6D49-A47F-E172188BCE1C}"/>
              </a:ext>
            </a:extLst>
          </p:cNvPr>
          <p:cNvSpPr txBox="1"/>
          <p:nvPr/>
        </p:nvSpPr>
        <p:spPr>
          <a:xfrm>
            <a:off x="323260" y="5911757"/>
            <a:ext cx="3737761" cy="938719"/>
          </a:xfrm>
          <a:prstGeom prst="rect">
            <a:avLst/>
          </a:prstGeom>
          <a:noFill/>
          <a:ln>
            <a:solidFill>
              <a:schemeClr val="tx1"/>
            </a:solidFill>
          </a:ln>
        </p:spPr>
        <p:txBody>
          <a:bodyPr wrap="square" rtlCol="0">
            <a:spAutoFit/>
          </a:bodyPr>
          <a:lstStyle/>
          <a:p>
            <a:r>
              <a:rPr lang="en-GB" sz="1100" dirty="0"/>
              <a:t>User will be able to toggle between using Metric System or Imperial measurement system. This will change the formula used - to convert between the different units e.g. Kg -&gt; Lbs between each system. These different formulae will be provided to you</a:t>
            </a:r>
          </a:p>
        </p:txBody>
      </p:sp>
      <p:cxnSp>
        <p:nvCxnSpPr>
          <p:cNvPr id="18" name="Straight Arrow Connector 17">
            <a:extLst>
              <a:ext uri="{FF2B5EF4-FFF2-40B4-BE49-F238E27FC236}">
                <a16:creationId xmlns:a16="http://schemas.microsoft.com/office/drawing/2014/main" id="{2771B1DD-8415-464A-8576-05D5E9E14356}"/>
              </a:ext>
            </a:extLst>
          </p:cNvPr>
          <p:cNvCxnSpPr>
            <a:cxnSpLocks/>
          </p:cNvCxnSpPr>
          <p:nvPr/>
        </p:nvCxnSpPr>
        <p:spPr>
          <a:xfrm>
            <a:off x="6761018" y="5258387"/>
            <a:ext cx="772064" cy="5535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C69BA5D-95A2-3F42-BC2D-4A2ACEFE268D}"/>
              </a:ext>
            </a:extLst>
          </p:cNvPr>
          <p:cNvSpPr txBox="1"/>
          <p:nvPr/>
        </p:nvSpPr>
        <p:spPr>
          <a:xfrm>
            <a:off x="7533082" y="5646408"/>
            <a:ext cx="3658986" cy="261610"/>
          </a:xfrm>
          <a:prstGeom prst="rect">
            <a:avLst/>
          </a:prstGeom>
          <a:noFill/>
          <a:ln>
            <a:solidFill>
              <a:schemeClr val="tx1"/>
            </a:solidFill>
          </a:ln>
        </p:spPr>
        <p:txBody>
          <a:bodyPr wrap="square" rtlCol="0">
            <a:spAutoFit/>
          </a:bodyPr>
          <a:lstStyle/>
          <a:p>
            <a:r>
              <a:rPr lang="en-GB" sz="1100" dirty="0"/>
              <a:t>Part 1 Of the ‘Express’ Registration, similar to a slideshow </a:t>
            </a:r>
          </a:p>
        </p:txBody>
      </p:sp>
      <p:sp>
        <p:nvSpPr>
          <p:cNvPr id="23" name="TextBox 22">
            <a:extLst>
              <a:ext uri="{FF2B5EF4-FFF2-40B4-BE49-F238E27FC236}">
                <a16:creationId xmlns:a16="http://schemas.microsoft.com/office/drawing/2014/main" id="{A7D80D4D-B63E-484A-BDE8-994ECF1C857E}"/>
              </a:ext>
            </a:extLst>
          </p:cNvPr>
          <p:cNvSpPr txBox="1"/>
          <p:nvPr/>
        </p:nvSpPr>
        <p:spPr>
          <a:xfrm>
            <a:off x="4657435" y="6024175"/>
            <a:ext cx="5499441" cy="769441"/>
          </a:xfrm>
          <a:prstGeom prst="rect">
            <a:avLst/>
          </a:prstGeom>
          <a:noFill/>
          <a:ln>
            <a:solidFill>
              <a:schemeClr val="tx1"/>
            </a:solidFill>
          </a:ln>
        </p:spPr>
        <p:txBody>
          <a:bodyPr wrap="square" rtlCol="0">
            <a:spAutoFit/>
          </a:bodyPr>
          <a:lstStyle/>
          <a:p>
            <a:r>
              <a:rPr lang="en-GB" sz="1100" dirty="0"/>
              <a:t>This button is inactive/’greyed’ out until all details are successfully imputed by the user. </a:t>
            </a:r>
          </a:p>
          <a:p>
            <a:endParaRPr lang="en-GB" sz="1100" dirty="0"/>
          </a:p>
          <a:p>
            <a:r>
              <a:rPr lang="en-GB" sz="1100" dirty="0"/>
              <a:t>Once this button is active, the process moves onto part 2 – asking the user about their activity levels (see next slide)</a:t>
            </a:r>
          </a:p>
        </p:txBody>
      </p:sp>
    </p:spTree>
    <p:extLst>
      <p:ext uri="{BB962C8B-B14F-4D97-AF65-F5344CB8AC3E}">
        <p14:creationId xmlns:p14="http://schemas.microsoft.com/office/powerpoint/2010/main" val="9467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9C5A2A9-C1E7-3741-8E31-B5B16A1CBDE9}"/>
              </a:ext>
            </a:extLst>
          </p:cNvPr>
          <p:cNvPicPr>
            <a:picLocks noChangeAspect="1"/>
          </p:cNvPicPr>
          <p:nvPr/>
        </p:nvPicPr>
        <p:blipFill>
          <a:blip r:embed="rId2"/>
          <a:stretch>
            <a:fillRect/>
          </a:stretch>
        </p:blipFill>
        <p:spPr>
          <a:xfrm>
            <a:off x="2095499" y="1288451"/>
            <a:ext cx="8001000" cy="4241800"/>
          </a:xfrm>
          <a:prstGeom prst="rect">
            <a:avLst/>
          </a:prstGeom>
        </p:spPr>
      </p:pic>
      <p:sp>
        <p:nvSpPr>
          <p:cNvPr id="4" name="Title 1">
            <a:extLst>
              <a:ext uri="{FF2B5EF4-FFF2-40B4-BE49-F238E27FC236}">
                <a16:creationId xmlns:a16="http://schemas.microsoft.com/office/drawing/2014/main" id="{CB2CFC76-FC7B-2447-9802-688AB00EFFC5}"/>
              </a:ext>
            </a:extLst>
          </p:cNvPr>
          <p:cNvSpPr>
            <a:spLocks noGrp="1"/>
          </p:cNvSpPr>
          <p:nvPr>
            <p:ph type="title"/>
          </p:nvPr>
        </p:nvSpPr>
        <p:spPr>
          <a:xfrm>
            <a:off x="838199" y="365126"/>
            <a:ext cx="8147859" cy="647886"/>
          </a:xfrm>
        </p:spPr>
        <p:txBody>
          <a:bodyPr anchor="t">
            <a:normAutofit fontScale="90000"/>
          </a:bodyPr>
          <a:lstStyle/>
          <a:p>
            <a:r>
              <a:rPr lang="en-GB" sz="3200" dirty="0"/>
              <a:t>Registration – Express Sign Up ( ‘Your Details’ – Part 1)</a:t>
            </a:r>
          </a:p>
        </p:txBody>
      </p:sp>
      <p:pic>
        <p:nvPicPr>
          <p:cNvPr id="6" name="Picture 5">
            <a:extLst>
              <a:ext uri="{FF2B5EF4-FFF2-40B4-BE49-F238E27FC236}">
                <a16:creationId xmlns:a16="http://schemas.microsoft.com/office/drawing/2014/main" id="{EAEC0DD1-C906-2F4B-87E1-E84D33B26D83}"/>
              </a:ext>
            </a:extLst>
          </p:cNvPr>
          <p:cNvPicPr>
            <a:picLocks noChangeAspect="1"/>
          </p:cNvPicPr>
          <p:nvPr/>
        </p:nvPicPr>
        <p:blipFill>
          <a:blip r:embed="rId3"/>
          <a:stretch>
            <a:fillRect/>
          </a:stretch>
        </p:blipFill>
        <p:spPr>
          <a:xfrm>
            <a:off x="2257241" y="1382609"/>
            <a:ext cx="413879" cy="387437"/>
          </a:xfrm>
          <a:prstGeom prst="rect">
            <a:avLst/>
          </a:prstGeom>
        </p:spPr>
      </p:pic>
      <p:sp>
        <p:nvSpPr>
          <p:cNvPr id="7" name="Rectangle 6">
            <a:extLst>
              <a:ext uri="{FF2B5EF4-FFF2-40B4-BE49-F238E27FC236}">
                <a16:creationId xmlns:a16="http://schemas.microsoft.com/office/drawing/2014/main" id="{4BAA3B48-10A5-694C-8A95-E5E6338C6F23}"/>
              </a:ext>
            </a:extLst>
          </p:cNvPr>
          <p:cNvSpPr/>
          <p:nvPr/>
        </p:nvSpPr>
        <p:spPr>
          <a:xfrm>
            <a:off x="6221506" y="5172364"/>
            <a:ext cx="539512" cy="224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35A74DC7-A508-814E-A018-19859FF06842}"/>
              </a:ext>
            </a:extLst>
          </p:cNvPr>
          <p:cNvSpPr/>
          <p:nvPr/>
        </p:nvSpPr>
        <p:spPr>
          <a:xfrm>
            <a:off x="4411387" y="2336087"/>
            <a:ext cx="3121695" cy="2293662"/>
          </a:xfrm>
          <a:prstGeom prst="rect">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Straight Arrow Connector 8">
            <a:extLst>
              <a:ext uri="{FF2B5EF4-FFF2-40B4-BE49-F238E27FC236}">
                <a16:creationId xmlns:a16="http://schemas.microsoft.com/office/drawing/2014/main" id="{36477A1D-9A48-494C-A0F4-2824A5F6F192}"/>
              </a:ext>
            </a:extLst>
          </p:cNvPr>
          <p:cNvCxnSpPr>
            <a:cxnSpLocks/>
          </p:cNvCxnSpPr>
          <p:nvPr/>
        </p:nvCxnSpPr>
        <p:spPr>
          <a:xfrm flipH="1">
            <a:off x="1773383" y="3409351"/>
            <a:ext cx="2638004" cy="2020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BA17D1-80FF-5E44-BE0A-1E9EDE37E05C}"/>
              </a:ext>
            </a:extLst>
          </p:cNvPr>
          <p:cNvCxnSpPr>
            <a:cxnSpLocks/>
            <a:stCxn id="14" idx="1"/>
          </p:cNvCxnSpPr>
          <p:nvPr/>
        </p:nvCxnSpPr>
        <p:spPr>
          <a:xfrm flipH="1">
            <a:off x="5116286" y="4823725"/>
            <a:ext cx="906587" cy="12004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E22807-13F7-5548-A089-0B959FF1B1F7}"/>
              </a:ext>
            </a:extLst>
          </p:cNvPr>
          <p:cNvSpPr txBox="1"/>
          <p:nvPr/>
        </p:nvSpPr>
        <p:spPr>
          <a:xfrm>
            <a:off x="230910" y="2383879"/>
            <a:ext cx="1542472" cy="1615827"/>
          </a:xfrm>
          <a:prstGeom prst="rect">
            <a:avLst/>
          </a:prstGeom>
          <a:noFill/>
          <a:ln>
            <a:solidFill>
              <a:schemeClr val="tx1"/>
            </a:solidFill>
          </a:ln>
        </p:spPr>
        <p:txBody>
          <a:bodyPr wrap="square" rtlCol="0">
            <a:spAutoFit/>
          </a:bodyPr>
          <a:lstStyle/>
          <a:p>
            <a:r>
              <a:rPr lang="en-GB" sz="1100" dirty="0"/>
              <a:t>These details are all needed from the user. They are attached to the User’s Account and are stored in the website database. These are displayed in the ‘My Profile’ of the user. </a:t>
            </a:r>
          </a:p>
        </p:txBody>
      </p:sp>
      <p:sp>
        <p:nvSpPr>
          <p:cNvPr id="13" name="TextBox 12">
            <a:extLst>
              <a:ext uri="{FF2B5EF4-FFF2-40B4-BE49-F238E27FC236}">
                <a16:creationId xmlns:a16="http://schemas.microsoft.com/office/drawing/2014/main" id="{460D1F1B-0C81-E44F-AB74-09F6360E7D2F}"/>
              </a:ext>
            </a:extLst>
          </p:cNvPr>
          <p:cNvSpPr txBox="1"/>
          <p:nvPr/>
        </p:nvSpPr>
        <p:spPr>
          <a:xfrm>
            <a:off x="9623366" y="219709"/>
            <a:ext cx="2125287" cy="938719"/>
          </a:xfrm>
          <a:prstGeom prst="rect">
            <a:avLst/>
          </a:prstGeom>
          <a:noFill/>
          <a:ln>
            <a:solidFill>
              <a:schemeClr val="tx1"/>
            </a:solidFill>
          </a:ln>
        </p:spPr>
        <p:txBody>
          <a:bodyPr wrap="square" rtlCol="0">
            <a:spAutoFit/>
          </a:bodyPr>
          <a:lstStyle/>
          <a:p>
            <a:r>
              <a:rPr lang="en-GB" sz="1100" dirty="0"/>
              <a:t>NOTE 1: This information gained from Registration Process is used to calculate how much ‘Protein, Fats and Carbs’ the user needs to achieve their goal. </a:t>
            </a:r>
          </a:p>
        </p:txBody>
      </p:sp>
      <p:sp>
        <p:nvSpPr>
          <p:cNvPr id="14" name="Rectangle 13">
            <a:extLst>
              <a:ext uri="{FF2B5EF4-FFF2-40B4-BE49-F238E27FC236}">
                <a16:creationId xmlns:a16="http://schemas.microsoft.com/office/drawing/2014/main" id="{728B6A7A-092F-BE47-A360-9C16E909920B}"/>
              </a:ext>
            </a:extLst>
          </p:cNvPr>
          <p:cNvSpPr/>
          <p:nvPr/>
        </p:nvSpPr>
        <p:spPr>
          <a:xfrm>
            <a:off x="6022873" y="4631732"/>
            <a:ext cx="840511" cy="38398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0A2FE387-DB1B-7646-99CF-AED44D3E3D2D}"/>
              </a:ext>
            </a:extLst>
          </p:cNvPr>
          <p:cNvSpPr txBox="1"/>
          <p:nvPr/>
        </p:nvSpPr>
        <p:spPr>
          <a:xfrm>
            <a:off x="5328342" y="4096828"/>
            <a:ext cx="399468" cy="253916"/>
          </a:xfrm>
          <a:prstGeom prst="rect">
            <a:avLst/>
          </a:prstGeom>
          <a:noFill/>
        </p:spPr>
        <p:txBody>
          <a:bodyPr wrap="none" rtlCol="0">
            <a:spAutoFit/>
          </a:bodyPr>
          <a:lstStyle/>
          <a:p>
            <a:r>
              <a:rPr lang="en-GB" sz="1050" dirty="0"/>
              <a:t>(Kg)</a:t>
            </a:r>
          </a:p>
        </p:txBody>
      </p:sp>
      <p:sp>
        <p:nvSpPr>
          <p:cNvPr id="16" name="Rectangle 15">
            <a:extLst>
              <a:ext uri="{FF2B5EF4-FFF2-40B4-BE49-F238E27FC236}">
                <a16:creationId xmlns:a16="http://schemas.microsoft.com/office/drawing/2014/main" id="{A545A0A1-6147-1648-AA6F-43AE0E99197C}"/>
              </a:ext>
            </a:extLst>
          </p:cNvPr>
          <p:cNvSpPr/>
          <p:nvPr/>
        </p:nvSpPr>
        <p:spPr>
          <a:xfrm>
            <a:off x="4964868" y="3637178"/>
            <a:ext cx="418704" cy="246221"/>
          </a:xfrm>
          <a:prstGeom prst="rect">
            <a:avLst/>
          </a:prstGeom>
        </p:spPr>
        <p:txBody>
          <a:bodyPr wrap="none">
            <a:spAutoFit/>
          </a:bodyPr>
          <a:lstStyle/>
          <a:p>
            <a:r>
              <a:rPr lang="en-GB" sz="1000" dirty="0"/>
              <a:t>(cm)</a:t>
            </a:r>
          </a:p>
        </p:txBody>
      </p:sp>
      <p:sp>
        <p:nvSpPr>
          <p:cNvPr id="17" name="Rectangle 16">
            <a:extLst>
              <a:ext uri="{FF2B5EF4-FFF2-40B4-BE49-F238E27FC236}">
                <a16:creationId xmlns:a16="http://schemas.microsoft.com/office/drawing/2014/main" id="{DC0797F9-538D-BC46-A4D3-096477A59687}"/>
              </a:ext>
            </a:extLst>
          </p:cNvPr>
          <p:cNvSpPr/>
          <p:nvPr/>
        </p:nvSpPr>
        <p:spPr>
          <a:xfrm>
            <a:off x="4681694" y="3684807"/>
            <a:ext cx="2710868" cy="868925"/>
          </a:xfrm>
          <a:prstGeom prst="rect">
            <a:avLst/>
          </a:prstGeom>
          <a:noFill/>
          <a:ln w="3492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Straight Arrow Connector 19">
            <a:extLst>
              <a:ext uri="{FF2B5EF4-FFF2-40B4-BE49-F238E27FC236}">
                <a16:creationId xmlns:a16="http://schemas.microsoft.com/office/drawing/2014/main" id="{C8321F68-6663-7341-81D8-96792AEF893D}"/>
              </a:ext>
            </a:extLst>
          </p:cNvPr>
          <p:cNvCxnSpPr>
            <a:cxnSpLocks/>
          </p:cNvCxnSpPr>
          <p:nvPr/>
        </p:nvCxnSpPr>
        <p:spPr>
          <a:xfrm flipH="1">
            <a:off x="2390774" y="4361658"/>
            <a:ext cx="2290920" cy="154342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D8D62C5-839E-6D49-A47F-E172188BCE1C}"/>
              </a:ext>
            </a:extLst>
          </p:cNvPr>
          <p:cNvSpPr txBox="1"/>
          <p:nvPr/>
        </p:nvSpPr>
        <p:spPr>
          <a:xfrm>
            <a:off x="323260" y="5911757"/>
            <a:ext cx="3737761" cy="938719"/>
          </a:xfrm>
          <a:prstGeom prst="rect">
            <a:avLst/>
          </a:prstGeom>
          <a:noFill/>
          <a:ln>
            <a:solidFill>
              <a:schemeClr val="tx1"/>
            </a:solidFill>
          </a:ln>
        </p:spPr>
        <p:txBody>
          <a:bodyPr wrap="square" rtlCol="0">
            <a:spAutoFit/>
          </a:bodyPr>
          <a:lstStyle/>
          <a:p>
            <a:r>
              <a:rPr lang="en-GB" sz="1100" dirty="0"/>
              <a:t>User will be able to toggle between using Metric System or Imperial measurement system. This will change the formula used - to convert between the different units e.g. Kg -&gt; Lbs between each system. These different formulae will be provided to you</a:t>
            </a:r>
          </a:p>
        </p:txBody>
      </p:sp>
      <p:cxnSp>
        <p:nvCxnSpPr>
          <p:cNvPr id="18" name="Straight Arrow Connector 17">
            <a:extLst>
              <a:ext uri="{FF2B5EF4-FFF2-40B4-BE49-F238E27FC236}">
                <a16:creationId xmlns:a16="http://schemas.microsoft.com/office/drawing/2014/main" id="{2771B1DD-8415-464A-8576-05D5E9E14356}"/>
              </a:ext>
            </a:extLst>
          </p:cNvPr>
          <p:cNvCxnSpPr>
            <a:cxnSpLocks/>
          </p:cNvCxnSpPr>
          <p:nvPr/>
        </p:nvCxnSpPr>
        <p:spPr>
          <a:xfrm>
            <a:off x="6761018" y="5258387"/>
            <a:ext cx="772064" cy="5535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C69BA5D-95A2-3F42-BC2D-4A2ACEFE268D}"/>
              </a:ext>
            </a:extLst>
          </p:cNvPr>
          <p:cNvSpPr txBox="1"/>
          <p:nvPr/>
        </p:nvSpPr>
        <p:spPr>
          <a:xfrm>
            <a:off x="7533082" y="5646408"/>
            <a:ext cx="3658986" cy="430887"/>
          </a:xfrm>
          <a:prstGeom prst="rect">
            <a:avLst/>
          </a:prstGeom>
          <a:noFill/>
          <a:ln>
            <a:solidFill>
              <a:schemeClr val="tx1"/>
            </a:solidFill>
          </a:ln>
        </p:spPr>
        <p:txBody>
          <a:bodyPr wrap="square" rtlCol="0">
            <a:spAutoFit/>
          </a:bodyPr>
          <a:lstStyle/>
          <a:p>
            <a:r>
              <a:rPr lang="en-GB" sz="1100" dirty="0"/>
              <a:t>Indicates that this is part 1 of the ‘Express’ Registration, similar to a slideshow </a:t>
            </a:r>
          </a:p>
        </p:txBody>
      </p:sp>
      <p:sp>
        <p:nvSpPr>
          <p:cNvPr id="23" name="TextBox 22">
            <a:extLst>
              <a:ext uri="{FF2B5EF4-FFF2-40B4-BE49-F238E27FC236}">
                <a16:creationId xmlns:a16="http://schemas.microsoft.com/office/drawing/2014/main" id="{A7D80D4D-B63E-484A-BDE8-994ECF1C857E}"/>
              </a:ext>
            </a:extLst>
          </p:cNvPr>
          <p:cNvSpPr txBox="1"/>
          <p:nvPr/>
        </p:nvSpPr>
        <p:spPr>
          <a:xfrm>
            <a:off x="4657435" y="6024175"/>
            <a:ext cx="5499441" cy="769441"/>
          </a:xfrm>
          <a:prstGeom prst="rect">
            <a:avLst/>
          </a:prstGeom>
          <a:noFill/>
          <a:ln>
            <a:solidFill>
              <a:schemeClr val="tx1"/>
            </a:solidFill>
          </a:ln>
        </p:spPr>
        <p:txBody>
          <a:bodyPr wrap="square" rtlCol="0">
            <a:spAutoFit/>
          </a:bodyPr>
          <a:lstStyle/>
          <a:p>
            <a:r>
              <a:rPr lang="en-GB" sz="1100" dirty="0"/>
              <a:t>This button is inactive/’greyed’ out until all details are successfully imputed by the user. </a:t>
            </a:r>
          </a:p>
          <a:p>
            <a:endParaRPr lang="en-GB" sz="1100" dirty="0"/>
          </a:p>
          <a:p>
            <a:r>
              <a:rPr lang="en-GB" sz="1100" dirty="0"/>
              <a:t>Once this button is active, the process moves onto part 2 – asking the user about their activity levels (see next slide)</a:t>
            </a:r>
          </a:p>
        </p:txBody>
      </p:sp>
      <p:sp>
        <p:nvSpPr>
          <p:cNvPr id="3" name="TextBox 2">
            <a:extLst>
              <a:ext uri="{FF2B5EF4-FFF2-40B4-BE49-F238E27FC236}">
                <a16:creationId xmlns:a16="http://schemas.microsoft.com/office/drawing/2014/main" id="{F6882D8E-4E46-5142-9716-42A034874E7D}"/>
              </a:ext>
            </a:extLst>
          </p:cNvPr>
          <p:cNvSpPr txBox="1"/>
          <p:nvPr/>
        </p:nvSpPr>
        <p:spPr>
          <a:xfrm>
            <a:off x="10156876" y="2234676"/>
            <a:ext cx="2035124" cy="2862322"/>
          </a:xfrm>
          <a:prstGeom prst="rect">
            <a:avLst/>
          </a:prstGeom>
          <a:noFill/>
        </p:spPr>
        <p:txBody>
          <a:bodyPr wrap="square" rtlCol="0">
            <a:spAutoFit/>
          </a:bodyPr>
          <a:lstStyle/>
          <a:p>
            <a:r>
              <a:rPr lang="en-US" dirty="0"/>
              <a:t>EDIT: </a:t>
            </a:r>
          </a:p>
          <a:p>
            <a:r>
              <a:rPr lang="en-US" dirty="0">
                <a:solidFill>
                  <a:srgbClr val="FF0000"/>
                </a:solidFill>
              </a:rPr>
              <a:t>NAME/GENDER/D.O.B. ARE MANDATORY</a:t>
            </a:r>
          </a:p>
          <a:p>
            <a:r>
              <a:rPr lang="en-US" dirty="0">
                <a:solidFill>
                  <a:srgbClr val="FF0000"/>
                </a:solidFill>
              </a:rPr>
              <a:t>BUT HEIGHT/WEIGHT CAN BE SKIPPED</a:t>
            </a:r>
          </a:p>
          <a:p>
            <a:endParaRPr lang="en-US" dirty="0">
              <a:solidFill>
                <a:srgbClr val="FF0000"/>
              </a:solidFill>
            </a:endParaRPr>
          </a:p>
          <a:p>
            <a:r>
              <a:rPr lang="en-US" dirty="0">
                <a:solidFill>
                  <a:srgbClr val="FF0000"/>
                </a:solidFill>
              </a:rPr>
              <a:t>ADD ‘SKIP NOW’ BUTTON</a:t>
            </a:r>
          </a:p>
        </p:txBody>
      </p:sp>
      <p:sp>
        <p:nvSpPr>
          <p:cNvPr id="5" name="TextBox 4">
            <a:extLst>
              <a:ext uri="{FF2B5EF4-FFF2-40B4-BE49-F238E27FC236}">
                <a16:creationId xmlns:a16="http://schemas.microsoft.com/office/drawing/2014/main" id="{2C6310EC-67B1-1249-B457-07CEA6FEFF31}"/>
              </a:ext>
            </a:extLst>
          </p:cNvPr>
          <p:cNvSpPr txBox="1"/>
          <p:nvPr/>
        </p:nvSpPr>
        <p:spPr>
          <a:xfrm>
            <a:off x="5312725" y="3706152"/>
            <a:ext cx="830169" cy="184666"/>
          </a:xfrm>
          <a:prstGeom prst="rect">
            <a:avLst/>
          </a:prstGeom>
          <a:solidFill>
            <a:srgbClr val="66013C"/>
          </a:solidFill>
          <a:ln>
            <a:solidFill>
              <a:schemeClr val="bg1"/>
            </a:solidFill>
          </a:ln>
        </p:spPr>
        <p:txBody>
          <a:bodyPr wrap="square" rtlCol="0">
            <a:spAutoFit/>
          </a:bodyPr>
          <a:lstStyle/>
          <a:p>
            <a:r>
              <a:rPr lang="en-US" sz="600" dirty="0">
                <a:solidFill>
                  <a:schemeClr val="bg1"/>
                </a:solidFill>
              </a:rPr>
              <a:t>() Skip for now </a:t>
            </a:r>
          </a:p>
        </p:txBody>
      </p:sp>
      <p:cxnSp>
        <p:nvCxnSpPr>
          <p:cNvPr id="25" name="Straight Arrow Connector 24">
            <a:extLst>
              <a:ext uri="{FF2B5EF4-FFF2-40B4-BE49-F238E27FC236}">
                <a16:creationId xmlns:a16="http://schemas.microsoft.com/office/drawing/2014/main" id="{14511B5C-2997-9744-9CAF-124C9A0C71B4}"/>
              </a:ext>
            </a:extLst>
          </p:cNvPr>
          <p:cNvCxnSpPr>
            <a:cxnSpLocks/>
          </p:cNvCxnSpPr>
          <p:nvPr/>
        </p:nvCxnSpPr>
        <p:spPr>
          <a:xfrm flipV="1">
            <a:off x="6103749" y="2523359"/>
            <a:ext cx="4053127" cy="13003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466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FB4D3A-770D-6A40-BF45-3DB5CE680F3F}"/>
              </a:ext>
            </a:extLst>
          </p:cNvPr>
          <p:cNvPicPr>
            <a:picLocks noChangeAspect="1"/>
          </p:cNvPicPr>
          <p:nvPr/>
        </p:nvPicPr>
        <p:blipFill>
          <a:blip r:embed="rId2"/>
          <a:stretch>
            <a:fillRect/>
          </a:stretch>
        </p:blipFill>
        <p:spPr>
          <a:xfrm>
            <a:off x="2114550" y="1320800"/>
            <a:ext cx="7962900" cy="4216400"/>
          </a:xfrm>
          <a:prstGeom prst="rect">
            <a:avLst/>
          </a:prstGeom>
        </p:spPr>
      </p:pic>
      <p:sp>
        <p:nvSpPr>
          <p:cNvPr id="6" name="Title 1">
            <a:extLst>
              <a:ext uri="{FF2B5EF4-FFF2-40B4-BE49-F238E27FC236}">
                <a16:creationId xmlns:a16="http://schemas.microsoft.com/office/drawing/2014/main" id="{23C6A78E-9DB7-6A42-99C0-92A0CB04ED72}"/>
              </a:ext>
            </a:extLst>
          </p:cNvPr>
          <p:cNvSpPr>
            <a:spLocks noGrp="1"/>
          </p:cNvSpPr>
          <p:nvPr>
            <p:ph type="title"/>
          </p:nvPr>
        </p:nvSpPr>
        <p:spPr>
          <a:xfrm>
            <a:off x="838199" y="365126"/>
            <a:ext cx="8147859" cy="647886"/>
          </a:xfrm>
        </p:spPr>
        <p:txBody>
          <a:bodyPr anchor="t">
            <a:normAutofit/>
          </a:bodyPr>
          <a:lstStyle/>
          <a:p>
            <a:r>
              <a:rPr lang="en-GB" sz="3200" dirty="0"/>
              <a:t>Registration – Express ( ‘Your Details’ – Part 2)</a:t>
            </a:r>
          </a:p>
        </p:txBody>
      </p:sp>
      <p:sp>
        <p:nvSpPr>
          <p:cNvPr id="7" name="Rectangle 6">
            <a:extLst>
              <a:ext uri="{FF2B5EF4-FFF2-40B4-BE49-F238E27FC236}">
                <a16:creationId xmlns:a16="http://schemas.microsoft.com/office/drawing/2014/main" id="{777C8AA9-B959-8F42-B168-D21B86F3EF96}"/>
              </a:ext>
            </a:extLst>
          </p:cNvPr>
          <p:cNvSpPr/>
          <p:nvPr/>
        </p:nvSpPr>
        <p:spPr>
          <a:xfrm>
            <a:off x="4249271" y="2205318"/>
            <a:ext cx="3567953" cy="719939"/>
          </a:xfrm>
          <a:prstGeom prst="rect">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Arrow Connector 7">
            <a:extLst>
              <a:ext uri="{FF2B5EF4-FFF2-40B4-BE49-F238E27FC236}">
                <a16:creationId xmlns:a16="http://schemas.microsoft.com/office/drawing/2014/main" id="{743B624A-C664-6347-97B3-B9A3CC120C4A}"/>
              </a:ext>
            </a:extLst>
          </p:cNvPr>
          <p:cNvCxnSpPr>
            <a:cxnSpLocks/>
            <a:stCxn id="7" idx="1"/>
          </p:cNvCxnSpPr>
          <p:nvPr/>
        </p:nvCxnSpPr>
        <p:spPr>
          <a:xfrm flipH="1">
            <a:off x="1611267" y="2565288"/>
            <a:ext cx="2638004" cy="5620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3B78C7-1A1C-104E-9D7A-88B336305A92}"/>
              </a:ext>
            </a:extLst>
          </p:cNvPr>
          <p:cNvSpPr txBox="1"/>
          <p:nvPr/>
        </p:nvSpPr>
        <p:spPr>
          <a:xfrm>
            <a:off x="414757" y="2367171"/>
            <a:ext cx="1196510" cy="2123658"/>
          </a:xfrm>
          <a:prstGeom prst="rect">
            <a:avLst/>
          </a:prstGeom>
          <a:noFill/>
          <a:ln>
            <a:solidFill>
              <a:schemeClr val="tx1"/>
            </a:solidFill>
          </a:ln>
        </p:spPr>
        <p:txBody>
          <a:bodyPr wrap="square" rtlCol="0">
            <a:spAutoFit/>
          </a:bodyPr>
          <a:lstStyle/>
          <a:p>
            <a:r>
              <a:rPr lang="en-GB" sz="1100" dirty="0"/>
              <a:t>User selects from a dropdown their activity level using the key below.</a:t>
            </a:r>
          </a:p>
          <a:p>
            <a:endParaRPr lang="en-GB" sz="1100" dirty="0"/>
          </a:p>
          <a:p>
            <a:r>
              <a:rPr lang="en-GB" sz="1100" dirty="0"/>
              <a:t>This is tied into the backend database, with data being fetched from the excel formula.</a:t>
            </a:r>
          </a:p>
        </p:txBody>
      </p:sp>
      <p:cxnSp>
        <p:nvCxnSpPr>
          <p:cNvPr id="11" name="Straight Arrow Connector 10">
            <a:extLst>
              <a:ext uri="{FF2B5EF4-FFF2-40B4-BE49-F238E27FC236}">
                <a16:creationId xmlns:a16="http://schemas.microsoft.com/office/drawing/2014/main" id="{B6B1E5FB-F662-A546-BED7-EA4CB401080D}"/>
              </a:ext>
            </a:extLst>
          </p:cNvPr>
          <p:cNvCxnSpPr>
            <a:cxnSpLocks/>
            <a:stCxn id="12" idx="1"/>
          </p:cNvCxnSpPr>
          <p:nvPr/>
        </p:nvCxnSpPr>
        <p:spPr>
          <a:xfrm flipH="1">
            <a:off x="4698422" y="4931299"/>
            <a:ext cx="1091373" cy="10750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D35585C-C623-B34E-A8C4-76EC58F99FD0}"/>
              </a:ext>
            </a:extLst>
          </p:cNvPr>
          <p:cNvSpPr/>
          <p:nvPr/>
        </p:nvSpPr>
        <p:spPr>
          <a:xfrm>
            <a:off x="5789795" y="4739306"/>
            <a:ext cx="840511" cy="38398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0D15FB29-FC59-2B4B-A783-7FBCBAF136EA}"/>
              </a:ext>
            </a:extLst>
          </p:cNvPr>
          <p:cNvSpPr txBox="1"/>
          <p:nvPr/>
        </p:nvSpPr>
        <p:spPr>
          <a:xfrm>
            <a:off x="1162116" y="5803418"/>
            <a:ext cx="3536306" cy="600164"/>
          </a:xfrm>
          <a:prstGeom prst="rect">
            <a:avLst/>
          </a:prstGeom>
          <a:noFill/>
          <a:ln>
            <a:solidFill>
              <a:schemeClr val="tx1"/>
            </a:solidFill>
          </a:ln>
        </p:spPr>
        <p:txBody>
          <a:bodyPr wrap="square" rtlCol="0">
            <a:spAutoFit/>
          </a:bodyPr>
          <a:lstStyle/>
          <a:p>
            <a:r>
              <a:rPr lang="en-GB" sz="1100" dirty="0"/>
              <a:t>This button is inactive/’greyed’ out until all details are successfully imputed by the user. </a:t>
            </a:r>
          </a:p>
          <a:p>
            <a:endParaRPr lang="en-GB" sz="1100" dirty="0"/>
          </a:p>
        </p:txBody>
      </p:sp>
      <p:sp>
        <p:nvSpPr>
          <p:cNvPr id="15" name="Rectangle 14">
            <a:extLst>
              <a:ext uri="{FF2B5EF4-FFF2-40B4-BE49-F238E27FC236}">
                <a16:creationId xmlns:a16="http://schemas.microsoft.com/office/drawing/2014/main" id="{95F7C788-707F-EE4E-B65F-541205149E04}"/>
              </a:ext>
            </a:extLst>
          </p:cNvPr>
          <p:cNvSpPr/>
          <p:nvPr/>
        </p:nvSpPr>
        <p:spPr>
          <a:xfrm>
            <a:off x="5944538" y="5195799"/>
            <a:ext cx="492121" cy="34140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 name="Straight Arrow Connector 15">
            <a:extLst>
              <a:ext uri="{FF2B5EF4-FFF2-40B4-BE49-F238E27FC236}">
                <a16:creationId xmlns:a16="http://schemas.microsoft.com/office/drawing/2014/main" id="{39DAEA42-F7A3-3442-A093-2BB641FD0854}"/>
              </a:ext>
            </a:extLst>
          </p:cNvPr>
          <p:cNvCxnSpPr>
            <a:cxnSpLocks/>
          </p:cNvCxnSpPr>
          <p:nvPr/>
        </p:nvCxnSpPr>
        <p:spPr>
          <a:xfrm>
            <a:off x="6436659" y="5353556"/>
            <a:ext cx="645459" cy="4914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027ACBF-7612-0E4F-A840-0D96A0D2D570}"/>
              </a:ext>
            </a:extLst>
          </p:cNvPr>
          <p:cNvSpPr txBox="1"/>
          <p:nvPr/>
        </p:nvSpPr>
        <p:spPr>
          <a:xfrm>
            <a:off x="7085540" y="5939165"/>
            <a:ext cx="2488766" cy="769441"/>
          </a:xfrm>
          <a:prstGeom prst="rect">
            <a:avLst/>
          </a:prstGeom>
          <a:noFill/>
          <a:ln>
            <a:solidFill>
              <a:schemeClr val="tx1"/>
            </a:solidFill>
          </a:ln>
        </p:spPr>
        <p:txBody>
          <a:bodyPr wrap="square" rtlCol="0">
            <a:spAutoFit/>
          </a:bodyPr>
          <a:lstStyle/>
          <a:p>
            <a:r>
              <a:rPr lang="en-GB" sz="1100" dirty="0"/>
              <a:t>This is to indicate that this is the second and final part of the ‘Your Details’ Process – much like in a image slideshow</a:t>
            </a:r>
          </a:p>
        </p:txBody>
      </p:sp>
      <p:sp>
        <p:nvSpPr>
          <p:cNvPr id="20" name="TextBox 19">
            <a:extLst>
              <a:ext uri="{FF2B5EF4-FFF2-40B4-BE49-F238E27FC236}">
                <a16:creationId xmlns:a16="http://schemas.microsoft.com/office/drawing/2014/main" id="{098E731C-AB3A-A64F-A214-E40E853891F4}"/>
              </a:ext>
            </a:extLst>
          </p:cNvPr>
          <p:cNvSpPr txBox="1"/>
          <p:nvPr/>
        </p:nvSpPr>
        <p:spPr>
          <a:xfrm>
            <a:off x="10609308" y="1784477"/>
            <a:ext cx="1196510" cy="769441"/>
          </a:xfrm>
          <a:prstGeom prst="rect">
            <a:avLst/>
          </a:prstGeom>
          <a:noFill/>
          <a:ln>
            <a:solidFill>
              <a:schemeClr val="tx1"/>
            </a:solidFill>
          </a:ln>
        </p:spPr>
        <p:txBody>
          <a:bodyPr wrap="square" rtlCol="0">
            <a:spAutoFit/>
          </a:bodyPr>
          <a:lstStyle/>
          <a:p>
            <a:r>
              <a:rPr lang="en-GB" sz="1100" dirty="0"/>
              <a:t>Notes** </a:t>
            </a:r>
          </a:p>
          <a:p>
            <a:r>
              <a:rPr lang="en-GB" sz="1100" dirty="0"/>
              <a:t>Following This section, the user is then linked </a:t>
            </a:r>
          </a:p>
        </p:txBody>
      </p:sp>
      <p:sp>
        <p:nvSpPr>
          <p:cNvPr id="21" name="Rectangle 20">
            <a:extLst>
              <a:ext uri="{FF2B5EF4-FFF2-40B4-BE49-F238E27FC236}">
                <a16:creationId xmlns:a16="http://schemas.microsoft.com/office/drawing/2014/main" id="{40481F51-C0B6-D546-BEA0-FB06110AA7D9}"/>
              </a:ext>
            </a:extLst>
          </p:cNvPr>
          <p:cNvSpPr/>
          <p:nvPr/>
        </p:nvSpPr>
        <p:spPr>
          <a:xfrm>
            <a:off x="4405862" y="4835302"/>
            <a:ext cx="506266" cy="19199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Back</a:t>
            </a:r>
          </a:p>
        </p:txBody>
      </p:sp>
      <p:sp>
        <p:nvSpPr>
          <p:cNvPr id="25" name="TextBox 24">
            <a:extLst>
              <a:ext uri="{FF2B5EF4-FFF2-40B4-BE49-F238E27FC236}">
                <a16:creationId xmlns:a16="http://schemas.microsoft.com/office/drawing/2014/main" id="{542C5E03-2661-F940-95C5-7C51EA4715F3}"/>
              </a:ext>
            </a:extLst>
          </p:cNvPr>
          <p:cNvSpPr txBox="1"/>
          <p:nvPr/>
        </p:nvSpPr>
        <p:spPr>
          <a:xfrm>
            <a:off x="125028" y="4661892"/>
            <a:ext cx="1196510" cy="1277273"/>
          </a:xfrm>
          <a:prstGeom prst="rect">
            <a:avLst/>
          </a:prstGeom>
          <a:noFill/>
          <a:ln>
            <a:solidFill>
              <a:schemeClr val="tx1"/>
            </a:solidFill>
          </a:ln>
        </p:spPr>
        <p:txBody>
          <a:bodyPr wrap="square" rtlCol="0">
            <a:spAutoFit/>
          </a:bodyPr>
          <a:lstStyle/>
          <a:p>
            <a:r>
              <a:rPr lang="en-GB" sz="1100" dirty="0">
                <a:solidFill>
                  <a:srgbClr val="7030A0"/>
                </a:solidFill>
              </a:rPr>
              <a:t>We recommend you consume these macronutrients on average per day in order to reach your goal.</a:t>
            </a:r>
          </a:p>
        </p:txBody>
      </p:sp>
      <p:pic>
        <p:nvPicPr>
          <p:cNvPr id="26" name="Picture 25">
            <a:extLst>
              <a:ext uri="{FF2B5EF4-FFF2-40B4-BE49-F238E27FC236}">
                <a16:creationId xmlns:a16="http://schemas.microsoft.com/office/drawing/2014/main" id="{9A0BF3EE-1C82-1F4E-991A-9D2951E9BF34}"/>
              </a:ext>
            </a:extLst>
          </p:cNvPr>
          <p:cNvPicPr>
            <a:picLocks noChangeAspect="1"/>
          </p:cNvPicPr>
          <p:nvPr/>
        </p:nvPicPr>
        <p:blipFill>
          <a:blip r:embed="rId3"/>
          <a:stretch>
            <a:fillRect/>
          </a:stretch>
        </p:blipFill>
        <p:spPr>
          <a:xfrm>
            <a:off x="2320059" y="1372982"/>
            <a:ext cx="483916" cy="452999"/>
          </a:xfrm>
          <a:prstGeom prst="rect">
            <a:avLst/>
          </a:prstGeom>
        </p:spPr>
      </p:pic>
    </p:spTree>
    <p:extLst>
      <p:ext uri="{BB962C8B-B14F-4D97-AF65-F5344CB8AC3E}">
        <p14:creationId xmlns:p14="http://schemas.microsoft.com/office/powerpoint/2010/main" val="780766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D331E-459A-2846-A8EE-C9D30EE8422C}"/>
              </a:ext>
            </a:extLst>
          </p:cNvPr>
          <p:cNvPicPr>
            <a:picLocks noChangeAspect="1"/>
          </p:cNvPicPr>
          <p:nvPr/>
        </p:nvPicPr>
        <p:blipFill>
          <a:blip r:embed="rId2"/>
          <a:stretch>
            <a:fillRect/>
          </a:stretch>
        </p:blipFill>
        <p:spPr>
          <a:xfrm>
            <a:off x="2142259" y="1013012"/>
            <a:ext cx="7962900" cy="4279900"/>
          </a:xfrm>
          <a:prstGeom prst="rect">
            <a:avLst/>
          </a:prstGeom>
        </p:spPr>
      </p:pic>
      <p:sp>
        <p:nvSpPr>
          <p:cNvPr id="5" name="Rectangle 4">
            <a:extLst>
              <a:ext uri="{FF2B5EF4-FFF2-40B4-BE49-F238E27FC236}">
                <a16:creationId xmlns:a16="http://schemas.microsoft.com/office/drawing/2014/main" id="{E450FB93-9CF5-FE4F-BE2E-024C1B8F15B4}"/>
              </a:ext>
            </a:extLst>
          </p:cNvPr>
          <p:cNvSpPr/>
          <p:nvPr/>
        </p:nvSpPr>
        <p:spPr>
          <a:xfrm>
            <a:off x="4562861" y="2254012"/>
            <a:ext cx="3121695" cy="2293662"/>
          </a:xfrm>
          <a:prstGeom prst="rect">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122623D3-96A4-5444-914C-179F5810160B}"/>
              </a:ext>
            </a:extLst>
          </p:cNvPr>
          <p:cNvCxnSpPr>
            <a:cxnSpLocks/>
          </p:cNvCxnSpPr>
          <p:nvPr/>
        </p:nvCxnSpPr>
        <p:spPr>
          <a:xfrm flipH="1">
            <a:off x="4165600" y="4547674"/>
            <a:ext cx="886351" cy="10136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48AC7C3-BC18-4748-9DAA-E6A4673074CB}"/>
              </a:ext>
            </a:extLst>
          </p:cNvPr>
          <p:cNvSpPr/>
          <p:nvPr/>
        </p:nvSpPr>
        <p:spPr>
          <a:xfrm>
            <a:off x="2299854" y="5561344"/>
            <a:ext cx="2263007" cy="938719"/>
          </a:xfrm>
          <a:prstGeom prst="rect">
            <a:avLst/>
          </a:prstGeom>
          <a:ln>
            <a:solidFill>
              <a:schemeClr val="tx1"/>
            </a:solidFill>
          </a:ln>
        </p:spPr>
        <p:txBody>
          <a:bodyPr wrap="square">
            <a:spAutoFit/>
          </a:bodyPr>
          <a:lstStyle/>
          <a:p>
            <a:r>
              <a:rPr lang="en-GB" sz="1100" dirty="0"/>
              <a:t>For ‘Advanced’ Sign Up Users, this first ‘YOUR DETAILS’ stage is Completely identical to the ’Express’ sign up. All of these details are stored into the website database. </a:t>
            </a:r>
          </a:p>
        </p:txBody>
      </p:sp>
      <p:sp>
        <p:nvSpPr>
          <p:cNvPr id="9" name="Rectangle 8">
            <a:extLst>
              <a:ext uri="{FF2B5EF4-FFF2-40B4-BE49-F238E27FC236}">
                <a16:creationId xmlns:a16="http://schemas.microsoft.com/office/drawing/2014/main" id="{B3195988-D404-7545-A582-B0BDE54A62FD}"/>
              </a:ext>
            </a:extLst>
          </p:cNvPr>
          <p:cNvSpPr/>
          <p:nvPr/>
        </p:nvSpPr>
        <p:spPr>
          <a:xfrm>
            <a:off x="5260109" y="5788674"/>
            <a:ext cx="2263007" cy="430887"/>
          </a:xfrm>
          <a:prstGeom prst="rect">
            <a:avLst/>
          </a:prstGeom>
          <a:ln>
            <a:solidFill>
              <a:schemeClr val="tx1"/>
            </a:solidFill>
          </a:ln>
        </p:spPr>
        <p:txBody>
          <a:bodyPr wrap="square">
            <a:spAutoFit/>
          </a:bodyPr>
          <a:lstStyle/>
          <a:p>
            <a:r>
              <a:rPr lang="en-GB" sz="1100" dirty="0"/>
              <a:t>Indicates to the user that this is the first stage of ‘Your Details’</a:t>
            </a:r>
          </a:p>
        </p:txBody>
      </p:sp>
      <p:sp>
        <p:nvSpPr>
          <p:cNvPr id="10" name="Rectangle 9">
            <a:extLst>
              <a:ext uri="{FF2B5EF4-FFF2-40B4-BE49-F238E27FC236}">
                <a16:creationId xmlns:a16="http://schemas.microsoft.com/office/drawing/2014/main" id="{B013C587-2E62-F143-B0BE-CA92A2027C92}"/>
              </a:ext>
            </a:extLst>
          </p:cNvPr>
          <p:cNvSpPr/>
          <p:nvPr/>
        </p:nvSpPr>
        <p:spPr>
          <a:xfrm>
            <a:off x="5869920" y="4942507"/>
            <a:ext cx="706372" cy="24475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57BC1E40-88D4-4744-8D98-F4E369426A0F}"/>
              </a:ext>
            </a:extLst>
          </p:cNvPr>
          <p:cNvCxnSpPr>
            <a:cxnSpLocks/>
          </p:cNvCxnSpPr>
          <p:nvPr/>
        </p:nvCxnSpPr>
        <p:spPr>
          <a:xfrm flipH="1">
            <a:off x="6223106" y="5158697"/>
            <a:ext cx="1" cy="5243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B31F16C6-5E8A-DD4E-9A50-F1B5988C21EB}"/>
              </a:ext>
            </a:extLst>
          </p:cNvPr>
          <p:cNvSpPr>
            <a:spLocks noGrp="1"/>
          </p:cNvSpPr>
          <p:nvPr>
            <p:ph type="title"/>
          </p:nvPr>
        </p:nvSpPr>
        <p:spPr>
          <a:xfrm>
            <a:off x="838199" y="365126"/>
            <a:ext cx="8147859" cy="647886"/>
          </a:xfrm>
        </p:spPr>
        <p:txBody>
          <a:bodyPr anchor="t">
            <a:normAutofit/>
          </a:bodyPr>
          <a:lstStyle/>
          <a:p>
            <a:r>
              <a:rPr lang="en-GB" sz="3200" dirty="0"/>
              <a:t>Registration – Advanced ( ‘Your Details’) – Part 1</a:t>
            </a:r>
          </a:p>
        </p:txBody>
      </p:sp>
      <p:pic>
        <p:nvPicPr>
          <p:cNvPr id="14" name="Picture 13">
            <a:extLst>
              <a:ext uri="{FF2B5EF4-FFF2-40B4-BE49-F238E27FC236}">
                <a16:creationId xmlns:a16="http://schemas.microsoft.com/office/drawing/2014/main" id="{3D89B327-6F5C-2B4E-852A-AF18CB9ED8D8}"/>
              </a:ext>
            </a:extLst>
          </p:cNvPr>
          <p:cNvPicPr>
            <a:picLocks noChangeAspect="1"/>
          </p:cNvPicPr>
          <p:nvPr/>
        </p:nvPicPr>
        <p:blipFill>
          <a:blip r:embed="rId3"/>
          <a:stretch>
            <a:fillRect/>
          </a:stretch>
        </p:blipFill>
        <p:spPr>
          <a:xfrm>
            <a:off x="2421659" y="1164773"/>
            <a:ext cx="483916" cy="452999"/>
          </a:xfrm>
          <a:prstGeom prst="rect">
            <a:avLst/>
          </a:prstGeom>
        </p:spPr>
      </p:pic>
    </p:spTree>
    <p:extLst>
      <p:ext uri="{BB962C8B-B14F-4D97-AF65-F5344CB8AC3E}">
        <p14:creationId xmlns:p14="http://schemas.microsoft.com/office/powerpoint/2010/main" val="3144747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264D18A-D3C2-7640-B326-0D6AD314AA15}"/>
              </a:ext>
            </a:extLst>
          </p:cNvPr>
          <p:cNvPicPr>
            <a:picLocks noChangeAspect="1"/>
          </p:cNvPicPr>
          <p:nvPr/>
        </p:nvPicPr>
        <p:blipFill>
          <a:blip r:embed="rId2"/>
          <a:stretch>
            <a:fillRect/>
          </a:stretch>
        </p:blipFill>
        <p:spPr>
          <a:xfrm>
            <a:off x="1846980" y="3644868"/>
            <a:ext cx="5353342" cy="2851145"/>
          </a:xfrm>
          <a:prstGeom prst="rect">
            <a:avLst/>
          </a:prstGeom>
        </p:spPr>
      </p:pic>
      <p:sp>
        <p:nvSpPr>
          <p:cNvPr id="4" name="TextBox 3">
            <a:extLst>
              <a:ext uri="{FF2B5EF4-FFF2-40B4-BE49-F238E27FC236}">
                <a16:creationId xmlns:a16="http://schemas.microsoft.com/office/drawing/2014/main" id="{46E9BA2B-75D1-7E4F-BE0D-863D59D1C441}"/>
              </a:ext>
            </a:extLst>
          </p:cNvPr>
          <p:cNvSpPr txBox="1"/>
          <p:nvPr/>
        </p:nvSpPr>
        <p:spPr>
          <a:xfrm>
            <a:off x="7624042" y="1089314"/>
            <a:ext cx="3081482" cy="1223412"/>
          </a:xfrm>
          <a:prstGeom prst="rect">
            <a:avLst/>
          </a:prstGeom>
          <a:noFill/>
          <a:ln>
            <a:solidFill>
              <a:schemeClr val="tx1"/>
            </a:solidFill>
          </a:ln>
        </p:spPr>
        <p:txBody>
          <a:bodyPr wrap="square" rtlCol="0">
            <a:spAutoFit/>
          </a:bodyPr>
          <a:lstStyle/>
          <a:p>
            <a:r>
              <a:rPr lang="en-GB" sz="1050" dirty="0"/>
              <a:t>Simple text Explaining to the user what to do. This text has to be easily editable by our admins. We may change the wording of the instructions:</a:t>
            </a:r>
          </a:p>
          <a:p>
            <a:endParaRPr lang="en-GB" sz="1050" dirty="0">
              <a:solidFill>
                <a:srgbClr val="7030A0"/>
              </a:solidFill>
            </a:endParaRPr>
          </a:p>
          <a:p>
            <a:r>
              <a:rPr lang="en-GB" sz="1050" dirty="0">
                <a:solidFill>
                  <a:srgbClr val="7030A0"/>
                </a:solidFill>
              </a:rPr>
              <a:t>“Please select: Enter Calliper measurements from either 3 or 7 body points. 7 Point system is slightly more accurate – but takes more time.”</a:t>
            </a:r>
          </a:p>
        </p:txBody>
      </p:sp>
      <p:pic>
        <p:nvPicPr>
          <p:cNvPr id="9" name="Picture 8">
            <a:extLst>
              <a:ext uri="{FF2B5EF4-FFF2-40B4-BE49-F238E27FC236}">
                <a16:creationId xmlns:a16="http://schemas.microsoft.com/office/drawing/2014/main" id="{EE49E8E6-BB16-184C-81E8-C5D18B8427B2}"/>
              </a:ext>
            </a:extLst>
          </p:cNvPr>
          <p:cNvPicPr>
            <a:picLocks noChangeAspect="1"/>
          </p:cNvPicPr>
          <p:nvPr/>
        </p:nvPicPr>
        <p:blipFill>
          <a:blip r:embed="rId3"/>
          <a:stretch>
            <a:fillRect/>
          </a:stretch>
        </p:blipFill>
        <p:spPr>
          <a:xfrm>
            <a:off x="2890981" y="1089314"/>
            <a:ext cx="4258541" cy="2275297"/>
          </a:xfrm>
          <a:prstGeom prst="rect">
            <a:avLst/>
          </a:prstGeom>
        </p:spPr>
      </p:pic>
      <p:sp>
        <p:nvSpPr>
          <p:cNvPr id="10" name="Rectangle 9">
            <a:extLst>
              <a:ext uri="{FF2B5EF4-FFF2-40B4-BE49-F238E27FC236}">
                <a16:creationId xmlns:a16="http://schemas.microsoft.com/office/drawing/2014/main" id="{426F4201-53AE-584B-9BD2-07AEEB55579A}"/>
              </a:ext>
            </a:extLst>
          </p:cNvPr>
          <p:cNvSpPr/>
          <p:nvPr/>
        </p:nvSpPr>
        <p:spPr>
          <a:xfrm>
            <a:off x="5597236" y="1533236"/>
            <a:ext cx="849746" cy="24938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6C3A79AD-D090-8542-9704-B9FF6A39A521}"/>
              </a:ext>
            </a:extLst>
          </p:cNvPr>
          <p:cNvCxnSpPr>
            <a:cxnSpLocks/>
          </p:cNvCxnSpPr>
          <p:nvPr/>
        </p:nvCxnSpPr>
        <p:spPr>
          <a:xfrm flipV="1">
            <a:off x="6446983" y="1440873"/>
            <a:ext cx="1177059" cy="2170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E73AB0-521F-EC4C-9225-C411D486163B}"/>
              </a:ext>
            </a:extLst>
          </p:cNvPr>
          <p:cNvSpPr/>
          <p:nvPr/>
        </p:nvSpPr>
        <p:spPr>
          <a:xfrm>
            <a:off x="2475541" y="4564338"/>
            <a:ext cx="4359368" cy="1624026"/>
          </a:xfrm>
          <a:prstGeom prst="rect">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 name="Straight Arrow Connector 15">
            <a:extLst>
              <a:ext uri="{FF2B5EF4-FFF2-40B4-BE49-F238E27FC236}">
                <a16:creationId xmlns:a16="http://schemas.microsoft.com/office/drawing/2014/main" id="{411B8D9B-6EF4-FA47-9C48-BA503F48F4F5}"/>
              </a:ext>
            </a:extLst>
          </p:cNvPr>
          <p:cNvCxnSpPr>
            <a:cxnSpLocks/>
          </p:cNvCxnSpPr>
          <p:nvPr/>
        </p:nvCxnSpPr>
        <p:spPr>
          <a:xfrm flipV="1">
            <a:off x="6834909" y="4886036"/>
            <a:ext cx="789133" cy="3613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2038697-9D60-1A41-AB99-4E882282DD60}"/>
              </a:ext>
            </a:extLst>
          </p:cNvPr>
          <p:cNvSpPr txBox="1"/>
          <p:nvPr/>
        </p:nvSpPr>
        <p:spPr>
          <a:xfrm>
            <a:off x="7624042" y="4564338"/>
            <a:ext cx="3081482" cy="1223412"/>
          </a:xfrm>
          <a:prstGeom prst="rect">
            <a:avLst/>
          </a:prstGeom>
          <a:noFill/>
          <a:ln>
            <a:solidFill>
              <a:schemeClr val="tx1"/>
            </a:solidFill>
          </a:ln>
        </p:spPr>
        <p:txBody>
          <a:bodyPr wrap="square" rtlCol="0">
            <a:spAutoFit/>
          </a:bodyPr>
          <a:lstStyle/>
          <a:p>
            <a:r>
              <a:rPr lang="en-GB" sz="1050" dirty="0"/>
              <a:t>This is an example of a “MALE” user who selected ‘3-Point’.ONLY AFTER selecting ‘3-Point’ does the further information below get revealed – to make it easier for the user to process the instructions.</a:t>
            </a:r>
          </a:p>
          <a:p>
            <a:endParaRPr lang="en-GB" sz="1050" dirty="0"/>
          </a:p>
          <a:p>
            <a:r>
              <a:rPr lang="en-GB" sz="1050" dirty="0"/>
              <a:t>The user will then measure the points on their body (following the images) and input the information</a:t>
            </a:r>
          </a:p>
        </p:txBody>
      </p:sp>
      <p:sp>
        <p:nvSpPr>
          <p:cNvPr id="19" name="TextBox 18">
            <a:extLst>
              <a:ext uri="{FF2B5EF4-FFF2-40B4-BE49-F238E27FC236}">
                <a16:creationId xmlns:a16="http://schemas.microsoft.com/office/drawing/2014/main" id="{D41813EB-A7BD-8044-8806-8E04AFA2C71D}"/>
              </a:ext>
            </a:extLst>
          </p:cNvPr>
          <p:cNvSpPr txBox="1"/>
          <p:nvPr/>
        </p:nvSpPr>
        <p:spPr>
          <a:xfrm>
            <a:off x="4909414" y="4670592"/>
            <a:ext cx="687822" cy="215444"/>
          </a:xfrm>
          <a:prstGeom prst="rect">
            <a:avLst/>
          </a:prstGeom>
          <a:noFill/>
        </p:spPr>
        <p:txBody>
          <a:bodyPr wrap="square" rtlCol="0">
            <a:spAutoFit/>
          </a:bodyPr>
          <a:lstStyle/>
          <a:p>
            <a:r>
              <a:rPr lang="en-GB" sz="800" dirty="0"/>
              <a:t>mm</a:t>
            </a:r>
          </a:p>
        </p:txBody>
      </p:sp>
      <p:sp>
        <p:nvSpPr>
          <p:cNvPr id="20" name="TextBox 19">
            <a:extLst>
              <a:ext uri="{FF2B5EF4-FFF2-40B4-BE49-F238E27FC236}">
                <a16:creationId xmlns:a16="http://schemas.microsoft.com/office/drawing/2014/main" id="{F84B3E6E-E618-2E4D-A204-2C87EE671865}"/>
              </a:ext>
            </a:extLst>
          </p:cNvPr>
          <p:cNvSpPr txBox="1"/>
          <p:nvPr/>
        </p:nvSpPr>
        <p:spPr>
          <a:xfrm>
            <a:off x="4909414" y="4846659"/>
            <a:ext cx="687822" cy="215444"/>
          </a:xfrm>
          <a:prstGeom prst="rect">
            <a:avLst/>
          </a:prstGeom>
          <a:noFill/>
        </p:spPr>
        <p:txBody>
          <a:bodyPr wrap="square" rtlCol="0">
            <a:spAutoFit/>
          </a:bodyPr>
          <a:lstStyle/>
          <a:p>
            <a:r>
              <a:rPr lang="en-GB" sz="800" dirty="0"/>
              <a:t>mm</a:t>
            </a:r>
          </a:p>
        </p:txBody>
      </p:sp>
      <p:sp>
        <p:nvSpPr>
          <p:cNvPr id="21" name="TextBox 20">
            <a:extLst>
              <a:ext uri="{FF2B5EF4-FFF2-40B4-BE49-F238E27FC236}">
                <a16:creationId xmlns:a16="http://schemas.microsoft.com/office/drawing/2014/main" id="{15CF56CA-B020-1143-BF95-32AF9166C035}"/>
              </a:ext>
            </a:extLst>
          </p:cNvPr>
          <p:cNvSpPr txBox="1"/>
          <p:nvPr/>
        </p:nvSpPr>
        <p:spPr>
          <a:xfrm>
            <a:off x="4909414" y="5020897"/>
            <a:ext cx="687822" cy="215444"/>
          </a:xfrm>
          <a:prstGeom prst="rect">
            <a:avLst/>
          </a:prstGeom>
          <a:noFill/>
        </p:spPr>
        <p:txBody>
          <a:bodyPr wrap="square" rtlCol="0">
            <a:spAutoFit/>
          </a:bodyPr>
          <a:lstStyle/>
          <a:p>
            <a:r>
              <a:rPr lang="en-GB" sz="800" dirty="0"/>
              <a:t>mm</a:t>
            </a:r>
          </a:p>
        </p:txBody>
      </p:sp>
      <p:sp>
        <p:nvSpPr>
          <p:cNvPr id="22" name="Rectangle 21">
            <a:extLst>
              <a:ext uri="{FF2B5EF4-FFF2-40B4-BE49-F238E27FC236}">
                <a16:creationId xmlns:a16="http://schemas.microsoft.com/office/drawing/2014/main" id="{EE2DE9B6-E7D6-7842-8B9A-A4A26F208DA2}"/>
              </a:ext>
            </a:extLst>
          </p:cNvPr>
          <p:cNvSpPr/>
          <p:nvPr/>
        </p:nvSpPr>
        <p:spPr>
          <a:xfrm>
            <a:off x="4960214" y="4721967"/>
            <a:ext cx="344728" cy="51437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C58CF53B-2562-6044-A30A-FD6C9234FF61}"/>
              </a:ext>
            </a:extLst>
          </p:cNvPr>
          <p:cNvSpPr txBox="1"/>
          <p:nvPr/>
        </p:nvSpPr>
        <p:spPr>
          <a:xfrm>
            <a:off x="7594455" y="5909696"/>
            <a:ext cx="3081482" cy="577081"/>
          </a:xfrm>
          <a:prstGeom prst="rect">
            <a:avLst/>
          </a:prstGeom>
          <a:noFill/>
          <a:ln>
            <a:solidFill>
              <a:schemeClr val="tx1"/>
            </a:solidFill>
          </a:ln>
        </p:spPr>
        <p:txBody>
          <a:bodyPr wrap="square" rtlCol="0">
            <a:spAutoFit/>
          </a:bodyPr>
          <a:lstStyle/>
          <a:p>
            <a:r>
              <a:rPr lang="en-GB" sz="1050" dirty="0"/>
              <a:t>The units for the measurements will be dynamic; either be in ‘mm’ or ‘inch’ – depending on the users choice from ‘YOUR DETAILS’ section. </a:t>
            </a:r>
          </a:p>
        </p:txBody>
      </p:sp>
      <p:cxnSp>
        <p:nvCxnSpPr>
          <p:cNvPr id="27" name="Elbow Connector 26">
            <a:extLst>
              <a:ext uri="{FF2B5EF4-FFF2-40B4-BE49-F238E27FC236}">
                <a16:creationId xmlns:a16="http://schemas.microsoft.com/office/drawing/2014/main" id="{57C52D56-C1B2-F244-884C-FA4BD7B2352A}"/>
              </a:ext>
            </a:extLst>
          </p:cNvPr>
          <p:cNvCxnSpPr>
            <a:cxnSpLocks/>
          </p:cNvCxnSpPr>
          <p:nvPr/>
        </p:nvCxnSpPr>
        <p:spPr>
          <a:xfrm>
            <a:off x="5304942" y="4937411"/>
            <a:ext cx="2289514" cy="1389497"/>
          </a:xfrm>
          <a:prstGeom prst="bentConnector3">
            <a:avLst>
              <a:gd name="adj1" fmla="val 62506"/>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6E6007F-B35F-334E-BD9E-B73DD42D962A}"/>
              </a:ext>
            </a:extLst>
          </p:cNvPr>
          <p:cNvSpPr/>
          <p:nvPr/>
        </p:nvSpPr>
        <p:spPr>
          <a:xfrm>
            <a:off x="2567424" y="4954381"/>
            <a:ext cx="1176573" cy="123398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9" name="Straight Arrow Connector 28">
            <a:extLst>
              <a:ext uri="{FF2B5EF4-FFF2-40B4-BE49-F238E27FC236}">
                <a16:creationId xmlns:a16="http://schemas.microsoft.com/office/drawing/2014/main" id="{BBABC26F-EE79-9E4B-8A7F-2810C1400461}"/>
              </a:ext>
            </a:extLst>
          </p:cNvPr>
          <p:cNvCxnSpPr>
            <a:cxnSpLocks/>
            <a:endCxn id="31" idx="3"/>
          </p:cNvCxnSpPr>
          <p:nvPr/>
        </p:nvCxnSpPr>
        <p:spPr>
          <a:xfrm flipH="1" flipV="1">
            <a:off x="1639305" y="4625893"/>
            <a:ext cx="928120" cy="750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5D5DAB1-5144-8143-B963-01D40A20EF9A}"/>
              </a:ext>
            </a:extLst>
          </p:cNvPr>
          <p:cNvSpPr txBox="1"/>
          <p:nvPr/>
        </p:nvSpPr>
        <p:spPr>
          <a:xfrm>
            <a:off x="109030" y="3717952"/>
            <a:ext cx="1530275" cy="1815882"/>
          </a:xfrm>
          <a:prstGeom prst="rect">
            <a:avLst/>
          </a:prstGeom>
          <a:noFill/>
          <a:ln>
            <a:solidFill>
              <a:schemeClr val="tx1"/>
            </a:solidFill>
          </a:ln>
        </p:spPr>
        <p:txBody>
          <a:bodyPr wrap="square" rtlCol="0">
            <a:spAutoFit/>
          </a:bodyPr>
          <a:lstStyle/>
          <a:p>
            <a:r>
              <a:rPr lang="en-GB" sz="800" dirty="0"/>
              <a:t>If the user selects ‘Male’ in ”MY DETAILS” – only the male image will be displayed – if they are female – only the female image will be displayed. Also – for females ‘CHEST’ measurement is replaced with ‘</a:t>
            </a:r>
            <a:r>
              <a:rPr lang="en-GB" sz="800" dirty="0" err="1"/>
              <a:t>Suprailiac</a:t>
            </a:r>
            <a:r>
              <a:rPr lang="en-GB" sz="800" dirty="0"/>
              <a:t>’ measurements as explained in the image. </a:t>
            </a:r>
          </a:p>
          <a:p>
            <a:endParaRPr lang="en-GB" sz="800" dirty="0"/>
          </a:p>
          <a:p>
            <a:r>
              <a:rPr lang="en-GB" sz="800" dirty="0"/>
              <a:t>This image will be provided to you and may be changed (new image made) – so must be easily editable by our Admins.</a:t>
            </a:r>
          </a:p>
        </p:txBody>
      </p:sp>
      <p:sp>
        <p:nvSpPr>
          <p:cNvPr id="35" name="Title 1">
            <a:extLst>
              <a:ext uri="{FF2B5EF4-FFF2-40B4-BE49-F238E27FC236}">
                <a16:creationId xmlns:a16="http://schemas.microsoft.com/office/drawing/2014/main" id="{945048AD-D094-CF4A-B92A-387C0D35CFF5}"/>
              </a:ext>
            </a:extLst>
          </p:cNvPr>
          <p:cNvSpPr>
            <a:spLocks noGrp="1"/>
          </p:cNvSpPr>
          <p:nvPr>
            <p:ph type="title"/>
          </p:nvPr>
        </p:nvSpPr>
        <p:spPr>
          <a:xfrm>
            <a:off x="838199" y="365126"/>
            <a:ext cx="8147859" cy="647886"/>
          </a:xfrm>
        </p:spPr>
        <p:txBody>
          <a:bodyPr anchor="t">
            <a:normAutofit/>
          </a:bodyPr>
          <a:lstStyle/>
          <a:p>
            <a:r>
              <a:rPr lang="en-GB" sz="3200" dirty="0"/>
              <a:t>Registration – Advanced ( ‘Your Details’) – Part 2</a:t>
            </a:r>
          </a:p>
        </p:txBody>
      </p:sp>
      <p:pic>
        <p:nvPicPr>
          <p:cNvPr id="41" name="Picture 40">
            <a:extLst>
              <a:ext uri="{FF2B5EF4-FFF2-40B4-BE49-F238E27FC236}">
                <a16:creationId xmlns:a16="http://schemas.microsoft.com/office/drawing/2014/main" id="{CB9A18C6-A460-9C4B-B86D-E212F95C9F1E}"/>
              </a:ext>
            </a:extLst>
          </p:cNvPr>
          <p:cNvPicPr>
            <a:picLocks noChangeAspect="1"/>
          </p:cNvPicPr>
          <p:nvPr/>
        </p:nvPicPr>
        <p:blipFill>
          <a:blip r:embed="rId4"/>
          <a:stretch>
            <a:fillRect/>
          </a:stretch>
        </p:blipFill>
        <p:spPr>
          <a:xfrm>
            <a:off x="3001852" y="1152818"/>
            <a:ext cx="307715" cy="288055"/>
          </a:xfrm>
          <a:prstGeom prst="rect">
            <a:avLst/>
          </a:prstGeom>
        </p:spPr>
      </p:pic>
      <p:pic>
        <p:nvPicPr>
          <p:cNvPr id="42" name="Picture 41">
            <a:extLst>
              <a:ext uri="{FF2B5EF4-FFF2-40B4-BE49-F238E27FC236}">
                <a16:creationId xmlns:a16="http://schemas.microsoft.com/office/drawing/2014/main" id="{0BAFEE2A-E049-2048-A4D8-70F65F0272B2}"/>
              </a:ext>
            </a:extLst>
          </p:cNvPr>
          <p:cNvPicPr>
            <a:picLocks noChangeAspect="1"/>
          </p:cNvPicPr>
          <p:nvPr/>
        </p:nvPicPr>
        <p:blipFill>
          <a:blip r:embed="rId4"/>
          <a:stretch>
            <a:fillRect/>
          </a:stretch>
        </p:blipFill>
        <p:spPr>
          <a:xfrm>
            <a:off x="1989829" y="3699480"/>
            <a:ext cx="483916" cy="452999"/>
          </a:xfrm>
          <a:prstGeom prst="rect">
            <a:avLst/>
          </a:prstGeom>
        </p:spPr>
      </p:pic>
    </p:spTree>
    <p:extLst>
      <p:ext uri="{BB962C8B-B14F-4D97-AF65-F5344CB8AC3E}">
        <p14:creationId xmlns:p14="http://schemas.microsoft.com/office/powerpoint/2010/main" val="1154962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A9940B-5FB4-664E-B1DF-EC30DEDA139D}"/>
              </a:ext>
            </a:extLst>
          </p:cNvPr>
          <p:cNvPicPr>
            <a:picLocks noChangeAspect="1"/>
          </p:cNvPicPr>
          <p:nvPr/>
        </p:nvPicPr>
        <p:blipFill>
          <a:blip r:embed="rId2"/>
          <a:stretch>
            <a:fillRect/>
          </a:stretch>
        </p:blipFill>
        <p:spPr>
          <a:xfrm>
            <a:off x="2051050" y="1250950"/>
            <a:ext cx="8089900" cy="4356100"/>
          </a:xfrm>
          <a:prstGeom prst="rect">
            <a:avLst/>
          </a:prstGeom>
        </p:spPr>
      </p:pic>
      <p:sp>
        <p:nvSpPr>
          <p:cNvPr id="5" name="Title 1">
            <a:extLst>
              <a:ext uri="{FF2B5EF4-FFF2-40B4-BE49-F238E27FC236}">
                <a16:creationId xmlns:a16="http://schemas.microsoft.com/office/drawing/2014/main" id="{1DF66096-86F6-8B42-9945-A1A746D46CC1}"/>
              </a:ext>
            </a:extLst>
          </p:cNvPr>
          <p:cNvSpPr>
            <a:spLocks noGrp="1"/>
          </p:cNvSpPr>
          <p:nvPr>
            <p:ph type="title"/>
          </p:nvPr>
        </p:nvSpPr>
        <p:spPr>
          <a:xfrm>
            <a:off x="838199" y="365126"/>
            <a:ext cx="8147859" cy="647886"/>
          </a:xfrm>
        </p:spPr>
        <p:txBody>
          <a:bodyPr anchor="t">
            <a:normAutofit/>
          </a:bodyPr>
          <a:lstStyle/>
          <a:p>
            <a:r>
              <a:rPr lang="en-GB" sz="3200" dirty="0"/>
              <a:t>Registration – Advanced ( ‘Your Details’) – Part 3</a:t>
            </a:r>
          </a:p>
        </p:txBody>
      </p:sp>
      <p:sp>
        <p:nvSpPr>
          <p:cNvPr id="6" name="Rectangle 5">
            <a:extLst>
              <a:ext uri="{FF2B5EF4-FFF2-40B4-BE49-F238E27FC236}">
                <a16:creationId xmlns:a16="http://schemas.microsoft.com/office/drawing/2014/main" id="{AB731181-B1F3-0B48-8AE2-EACE2C08FD31}"/>
              </a:ext>
            </a:extLst>
          </p:cNvPr>
          <p:cNvSpPr/>
          <p:nvPr/>
        </p:nvSpPr>
        <p:spPr>
          <a:xfrm>
            <a:off x="2595614" y="2616986"/>
            <a:ext cx="6390444" cy="1908831"/>
          </a:xfrm>
          <a:prstGeom prst="rect">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Arrow Connector 6">
            <a:extLst>
              <a:ext uri="{FF2B5EF4-FFF2-40B4-BE49-F238E27FC236}">
                <a16:creationId xmlns:a16="http://schemas.microsoft.com/office/drawing/2014/main" id="{7CBFB86F-0052-4747-9ED0-CDAC63E096B1}"/>
              </a:ext>
            </a:extLst>
          </p:cNvPr>
          <p:cNvCxnSpPr>
            <a:cxnSpLocks/>
          </p:cNvCxnSpPr>
          <p:nvPr/>
        </p:nvCxnSpPr>
        <p:spPr>
          <a:xfrm>
            <a:off x="3639129" y="4525818"/>
            <a:ext cx="461816" cy="11643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66CADE3-7F2F-B34F-A4D0-8D9C45C6DB5E}"/>
              </a:ext>
            </a:extLst>
          </p:cNvPr>
          <p:cNvSpPr txBox="1"/>
          <p:nvPr/>
        </p:nvSpPr>
        <p:spPr>
          <a:xfrm>
            <a:off x="3177309" y="5690177"/>
            <a:ext cx="4922982" cy="577081"/>
          </a:xfrm>
          <a:prstGeom prst="rect">
            <a:avLst/>
          </a:prstGeom>
          <a:noFill/>
          <a:ln>
            <a:solidFill>
              <a:schemeClr val="tx1"/>
            </a:solidFill>
          </a:ln>
        </p:spPr>
        <p:txBody>
          <a:bodyPr wrap="square" rtlCol="0">
            <a:spAutoFit/>
          </a:bodyPr>
          <a:lstStyle/>
          <a:p>
            <a:r>
              <a:rPr lang="en-GB" sz="1050" dirty="0"/>
              <a:t>These details must be STORED In ‘MY PROFILE’ -&gt; a page inside ‘MY ACCOUNT”</a:t>
            </a:r>
          </a:p>
          <a:p>
            <a:r>
              <a:rPr lang="en-GB" sz="1050" dirty="0"/>
              <a:t>Therefore, the website needs to store this data into the database as they are used to calculate the nutrient requirements of the user. </a:t>
            </a:r>
          </a:p>
        </p:txBody>
      </p:sp>
      <p:pic>
        <p:nvPicPr>
          <p:cNvPr id="11" name="Picture 10">
            <a:extLst>
              <a:ext uri="{FF2B5EF4-FFF2-40B4-BE49-F238E27FC236}">
                <a16:creationId xmlns:a16="http://schemas.microsoft.com/office/drawing/2014/main" id="{E5FC0FDC-6D5A-4340-AB43-F08F05601F7B}"/>
              </a:ext>
            </a:extLst>
          </p:cNvPr>
          <p:cNvPicPr>
            <a:picLocks noChangeAspect="1"/>
          </p:cNvPicPr>
          <p:nvPr/>
        </p:nvPicPr>
        <p:blipFill>
          <a:blip r:embed="rId3"/>
          <a:stretch>
            <a:fillRect/>
          </a:stretch>
        </p:blipFill>
        <p:spPr>
          <a:xfrm>
            <a:off x="2273877" y="1327129"/>
            <a:ext cx="483916" cy="452999"/>
          </a:xfrm>
          <a:prstGeom prst="rect">
            <a:avLst/>
          </a:prstGeom>
        </p:spPr>
      </p:pic>
    </p:spTree>
    <p:extLst>
      <p:ext uri="{BB962C8B-B14F-4D97-AF65-F5344CB8AC3E}">
        <p14:creationId xmlns:p14="http://schemas.microsoft.com/office/powerpoint/2010/main" val="1830598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E4B987A-D180-BD44-948F-342A38E71CD3}"/>
              </a:ext>
            </a:extLst>
          </p:cNvPr>
          <p:cNvPicPr>
            <a:picLocks noChangeAspect="1"/>
          </p:cNvPicPr>
          <p:nvPr/>
        </p:nvPicPr>
        <p:blipFill>
          <a:blip r:embed="rId2"/>
          <a:stretch>
            <a:fillRect/>
          </a:stretch>
        </p:blipFill>
        <p:spPr>
          <a:xfrm>
            <a:off x="1872238" y="1249793"/>
            <a:ext cx="7937500" cy="4229100"/>
          </a:xfrm>
          <a:prstGeom prst="rect">
            <a:avLst/>
          </a:prstGeom>
        </p:spPr>
      </p:pic>
      <p:sp>
        <p:nvSpPr>
          <p:cNvPr id="4" name="Rectangle 3">
            <a:extLst>
              <a:ext uri="{FF2B5EF4-FFF2-40B4-BE49-F238E27FC236}">
                <a16:creationId xmlns:a16="http://schemas.microsoft.com/office/drawing/2014/main" id="{730DDA57-0230-724A-9512-23419AB28956}"/>
              </a:ext>
            </a:extLst>
          </p:cNvPr>
          <p:cNvSpPr/>
          <p:nvPr/>
        </p:nvSpPr>
        <p:spPr>
          <a:xfrm>
            <a:off x="1402259" y="5602155"/>
            <a:ext cx="1322471" cy="1107996"/>
          </a:xfrm>
          <a:prstGeom prst="rect">
            <a:avLst/>
          </a:prstGeom>
          <a:ln>
            <a:solidFill>
              <a:schemeClr val="tx1"/>
            </a:solidFill>
          </a:ln>
        </p:spPr>
        <p:txBody>
          <a:bodyPr wrap="square">
            <a:spAutoFit/>
          </a:bodyPr>
          <a:lstStyle/>
          <a:p>
            <a:r>
              <a:rPr lang="en-GB" sz="1100" dirty="0"/>
              <a:t>As before, this buttons remains inactive until all required information is inputted</a:t>
            </a:r>
          </a:p>
        </p:txBody>
      </p:sp>
      <p:sp>
        <p:nvSpPr>
          <p:cNvPr id="6" name="Rectangle 5">
            <a:extLst>
              <a:ext uri="{FF2B5EF4-FFF2-40B4-BE49-F238E27FC236}">
                <a16:creationId xmlns:a16="http://schemas.microsoft.com/office/drawing/2014/main" id="{9F59A8A2-7BB2-7840-9785-B8D8A4F0EE28}"/>
              </a:ext>
            </a:extLst>
          </p:cNvPr>
          <p:cNvSpPr/>
          <p:nvPr/>
        </p:nvSpPr>
        <p:spPr>
          <a:xfrm>
            <a:off x="10132293" y="2123619"/>
            <a:ext cx="1394691" cy="1169551"/>
          </a:xfrm>
          <a:prstGeom prst="rect">
            <a:avLst/>
          </a:prstGeom>
          <a:ln>
            <a:solidFill>
              <a:schemeClr val="tx1"/>
            </a:solidFill>
          </a:ln>
        </p:spPr>
        <p:txBody>
          <a:bodyPr wrap="square">
            <a:spAutoFit/>
          </a:bodyPr>
          <a:lstStyle/>
          <a:p>
            <a:r>
              <a:rPr lang="en-GB" sz="1000" dirty="0"/>
              <a:t>The website needs to be able to remember the Users choice for measurement system from ‘Your Details’ (metric or imperial) and display it here. </a:t>
            </a:r>
          </a:p>
        </p:txBody>
      </p:sp>
      <p:sp>
        <p:nvSpPr>
          <p:cNvPr id="8" name="Rectangle 7">
            <a:extLst>
              <a:ext uri="{FF2B5EF4-FFF2-40B4-BE49-F238E27FC236}">
                <a16:creationId xmlns:a16="http://schemas.microsoft.com/office/drawing/2014/main" id="{FD76D763-6838-DD47-BC11-9176184656B1}"/>
              </a:ext>
            </a:extLst>
          </p:cNvPr>
          <p:cNvSpPr/>
          <p:nvPr/>
        </p:nvSpPr>
        <p:spPr>
          <a:xfrm>
            <a:off x="5033819" y="2318326"/>
            <a:ext cx="1339275" cy="55418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07A7105E-50EB-DC48-A852-CD7D805B40C0}"/>
              </a:ext>
            </a:extLst>
          </p:cNvPr>
          <p:cNvSpPr/>
          <p:nvPr/>
        </p:nvSpPr>
        <p:spPr>
          <a:xfrm>
            <a:off x="6373094" y="2429688"/>
            <a:ext cx="609011" cy="261610"/>
          </a:xfrm>
          <a:prstGeom prst="rect">
            <a:avLst/>
          </a:prstGeom>
        </p:spPr>
        <p:txBody>
          <a:bodyPr wrap="square">
            <a:spAutoFit/>
          </a:bodyPr>
          <a:lstStyle/>
          <a:p>
            <a:r>
              <a:rPr lang="en-GB" sz="1100" dirty="0"/>
              <a:t>kg/lbs</a:t>
            </a:r>
          </a:p>
        </p:txBody>
      </p:sp>
      <p:sp>
        <p:nvSpPr>
          <p:cNvPr id="10" name="Rectangle 9">
            <a:extLst>
              <a:ext uri="{FF2B5EF4-FFF2-40B4-BE49-F238E27FC236}">
                <a16:creationId xmlns:a16="http://schemas.microsoft.com/office/drawing/2014/main" id="{6467901F-BBD0-144D-8775-EE61CCD2E103}"/>
              </a:ext>
            </a:extLst>
          </p:cNvPr>
          <p:cNvSpPr/>
          <p:nvPr/>
        </p:nvSpPr>
        <p:spPr>
          <a:xfrm>
            <a:off x="6421302" y="2447637"/>
            <a:ext cx="542332" cy="23143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9A7FFF6C-0E69-C147-9E86-205D7CA7D8C9}"/>
              </a:ext>
            </a:extLst>
          </p:cNvPr>
          <p:cNvCxnSpPr>
            <a:cxnSpLocks/>
          </p:cNvCxnSpPr>
          <p:nvPr/>
        </p:nvCxnSpPr>
        <p:spPr>
          <a:xfrm>
            <a:off x="6966989" y="2520158"/>
            <a:ext cx="31468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7B548CC-A30F-E74E-B8BD-80E3D5D313C9}"/>
              </a:ext>
            </a:extLst>
          </p:cNvPr>
          <p:cNvCxnSpPr>
            <a:cxnSpLocks/>
          </p:cNvCxnSpPr>
          <p:nvPr/>
        </p:nvCxnSpPr>
        <p:spPr>
          <a:xfrm flipH="1">
            <a:off x="1542475" y="2554506"/>
            <a:ext cx="3479673" cy="124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08E2F5C-F003-CE4B-AE69-F32E8B2808F3}"/>
              </a:ext>
            </a:extLst>
          </p:cNvPr>
          <p:cNvSpPr/>
          <p:nvPr/>
        </p:nvSpPr>
        <p:spPr>
          <a:xfrm>
            <a:off x="5026061" y="3364343"/>
            <a:ext cx="2409216" cy="97674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 name="Straight Arrow Connector 15">
            <a:extLst>
              <a:ext uri="{FF2B5EF4-FFF2-40B4-BE49-F238E27FC236}">
                <a16:creationId xmlns:a16="http://schemas.microsoft.com/office/drawing/2014/main" id="{9C996581-6D6F-544A-8048-C29A691EA874}"/>
              </a:ext>
            </a:extLst>
          </p:cNvPr>
          <p:cNvCxnSpPr>
            <a:cxnSpLocks/>
          </p:cNvCxnSpPr>
          <p:nvPr/>
        </p:nvCxnSpPr>
        <p:spPr>
          <a:xfrm>
            <a:off x="7453749" y="3864048"/>
            <a:ext cx="2447959" cy="7128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0E19821-4C07-2042-8917-3253BD70B22A}"/>
              </a:ext>
            </a:extLst>
          </p:cNvPr>
          <p:cNvSpPr/>
          <p:nvPr/>
        </p:nvSpPr>
        <p:spPr>
          <a:xfrm>
            <a:off x="129312" y="2479017"/>
            <a:ext cx="1394691" cy="400110"/>
          </a:xfrm>
          <a:prstGeom prst="rect">
            <a:avLst/>
          </a:prstGeom>
          <a:ln>
            <a:solidFill>
              <a:schemeClr val="tx1"/>
            </a:solidFill>
          </a:ln>
        </p:spPr>
        <p:txBody>
          <a:bodyPr wrap="square">
            <a:spAutoFit/>
          </a:bodyPr>
          <a:lstStyle/>
          <a:p>
            <a:r>
              <a:rPr lang="en-GB" sz="1000" dirty="0"/>
              <a:t>User enters ‘Target Weight’ Here. </a:t>
            </a:r>
          </a:p>
        </p:txBody>
      </p:sp>
      <p:sp>
        <p:nvSpPr>
          <p:cNvPr id="19" name="Rectangle 18">
            <a:extLst>
              <a:ext uri="{FF2B5EF4-FFF2-40B4-BE49-F238E27FC236}">
                <a16:creationId xmlns:a16="http://schemas.microsoft.com/office/drawing/2014/main" id="{87559F92-86F1-0947-B664-E77C677448EC}"/>
              </a:ext>
            </a:extLst>
          </p:cNvPr>
          <p:cNvSpPr/>
          <p:nvPr/>
        </p:nvSpPr>
        <p:spPr>
          <a:xfrm>
            <a:off x="9901708" y="4341089"/>
            <a:ext cx="1893131" cy="1938992"/>
          </a:xfrm>
          <a:prstGeom prst="rect">
            <a:avLst/>
          </a:prstGeom>
          <a:ln>
            <a:solidFill>
              <a:schemeClr val="tx1"/>
            </a:solidFill>
          </a:ln>
        </p:spPr>
        <p:txBody>
          <a:bodyPr wrap="square">
            <a:spAutoFit/>
          </a:bodyPr>
          <a:lstStyle/>
          <a:p>
            <a:r>
              <a:rPr lang="en-GB" sz="1000" dirty="0"/>
              <a:t>IF Target Weight is LESS than Current Weight – User wants to lose weight. Drop down menu will ONLY display and ’Lose: 0.25,0.5,0.75,1kg per week’.</a:t>
            </a:r>
          </a:p>
          <a:p>
            <a:endParaRPr lang="en-GB" sz="1000" dirty="0"/>
          </a:p>
          <a:p>
            <a:r>
              <a:rPr lang="en-GB" sz="1000" dirty="0"/>
              <a:t>If Target Weight is EQUAL OR MORE than Current Weight – This dropdown menu will ONLY display ‘Maintain my current weight’ and ‘Gain 0.5 kg, 0.25kg per week.’</a:t>
            </a:r>
          </a:p>
        </p:txBody>
      </p:sp>
      <p:sp>
        <p:nvSpPr>
          <p:cNvPr id="23" name="Rectangle 22">
            <a:extLst>
              <a:ext uri="{FF2B5EF4-FFF2-40B4-BE49-F238E27FC236}">
                <a16:creationId xmlns:a16="http://schemas.microsoft.com/office/drawing/2014/main" id="{FA062DDA-EE15-2349-B490-577D3F4AC474}"/>
              </a:ext>
            </a:extLst>
          </p:cNvPr>
          <p:cNvSpPr/>
          <p:nvPr/>
        </p:nvSpPr>
        <p:spPr>
          <a:xfrm>
            <a:off x="4608818" y="5862533"/>
            <a:ext cx="3772861" cy="738664"/>
          </a:xfrm>
          <a:prstGeom prst="rect">
            <a:avLst/>
          </a:prstGeom>
          <a:ln>
            <a:solidFill>
              <a:schemeClr val="tx1"/>
            </a:solidFill>
          </a:ln>
        </p:spPr>
        <p:txBody>
          <a:bodyPr wrap="square">
            <a:spAutoFit/>
          </a:bodyPr>
          <a:lstStyle/>
          <a:p>
            <a:r>
              <a:rPr lang="en-GB" sz="1400" dirty="0"/>
              <a:t>**NOTE: All of this data will be stored in the user’s ”MY PROFILE” page. Therefore, this all has to be SECURELY stored in the website database. </a:t>
            </a:r>
          </a:p>
        </p:txBody>
      </p:sp>
      <p:sp>
        <p:nvSpPr>
          <p:cNvPr id="24" name="Rectangle 23">
            <a:extLst>
              <a:ext uri="{FF2B5EF4-FFF2-40B4-BE49-F238E27FC236}">
                <a16:creationId xmlns:a16="http://schemas.microsoft.com/office/drawing/2014/main" id="{45785B1E-666D-B242-8775-66AD40A52C50}"/>
              </a:ext>
            </a:extLst>
          </p:cNvPr>
          <p:cNvSpPr/>
          <p:nvPr/>
        </p:nvSpPr>
        <p:spPr>
          <a:xfrm>
            <a:off x="6131189" y="4634709"/>
            <a:ext cx="943868" cy="37942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5" name="Straight Arrow Connector 24">
            <a:extLst>
              <a:ext uri="{FF2B5EF4-FFF2-40B4-BE49-F238E27FC236}">
                <a16:creationId xmlns:a16="http://schemas.microsoft.com/office/drawing/2014/main" id="{89A0C883-194D-304E-9CA7-66B89C9AC04E}"/>
              </a:ext>
            </a:extLst>
          </p:cNvPr>
          <p:cNvCxnSpPr>
            <a:cxnSpLocks/>
          </p:cNvCxnSpPr>
          <p:nvPr/>
        </p:nvCxnSpPr>
        <p:spPr>
          <a:xfrm flipH="1">
            <a:off x="2724730" y="4805848"/>
            <a:ext cx="3406459" cy="8855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D5EABC1-2908-A740-96F0-0EC0B0EA7A2E}"/>
              </a:ext>
            </a:extLst>
          </p:cNvPr>
          <p:cNvSpPr/>
          <p:nvPr/>
        </p:nvSpPr>
        <p:spPr>
          <a:xfrm>
            <a:off x="8002988" y="314507"/>
            <a:ext cx="3413160" cy="769441"/>
          </a:xfrm>
          <a:prstGeom prst="rect">
            <a:avLst/>
          </a:prstGeom>
          <a:ln>
            <a:solidFill>
              <a:schemeClr val="tx1"/>
            </a:solidFill>
          </a:ln>
        </p:spPr>
        <p:txBody>
          <a:bodyPr wrap="square">
            <a:spAutoFit/>
          </a:bodyPr>
          <a:lstStyle/>
          <a:p>
            <a:r>
              <a:rPr lang="en-GB" sz="1100" dirty="0"/>
              <a:t>**NOTE: If the User selected ‘Express’ Then this will say ”EXPRESS SET UP”, if the User selected ‘Advanced Sign UP’ this will state “ADVANCED SET UP” – the same details are asked for both versions of registration</a:t>
            </a:r>
          </a:p>
        </p:txBody>
      </p:sp>
      <p:sp>
        <p:nvSpPr>
          <p:cNvPr id="28" name="Rectangle 27">
            <a:extLst>
              <a:ext uri="{FF2B5EF4-FFF2-40B4-BE49-F238E27FC236}">
                <a16:creationId xmlns:a16="http://schemas.microsoft.com/office/drawing/2014/main" id="{CF7C6570-37C4-8E41-B43B-B5BE1A69A970}"/>
              </a:ext>
            </a:extLst>
          </p:cNvPr>
          <p:cNvSpPr/>
          <p:nvPr/>
        </p:nvSpPr>
        <p:spPr>
          <a:xfrm>
            <a:off x="5496377" y="1299569"/>
            <a:ext cx="2603914" cy="31854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9" name="Straight Arrow Connector 28">
            <a:extLst>
              <a:ext uri="{FF2B5EF4-FFF2-40B4-BE49-F238E27FC236}">
                <a16:creationId xmlns:a16="http://schemas.microsoft.com/office/drawing/2014/main" id="{81172DAC-E264-4F46-9ADA-83AA68303F71}"/>
              </a:ext>
            </a:extLst>
          </p:cNvPr>
          <p:cNvCxnSpPr>
            <a:cxnSpLocks/>
            <a:endCxn id="27" idx="1"/>
          </p:cNvCxnSpPr>
          <p:nvPr/>
        </p:nvCxnSpPr>
        <p:spPr>
          <a:xfrm flipV="1">
            <a:off x="6662907" y="699228"/>
            <a:ext cx="1340081" cy="5943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6DA7EC0A-07BD-5F4E-8724-56FD5045F85F}"/>
              </a:ext>
            </a:extLst>
          </p:cNvPr>
          <p:cNvSpPr>
            <a:spLocks noGrp="1"/>
          </p:cNvSpPr>
          <p:nvPr>
            <p:ph type="title"/>
          </p:nvPr>
        </p:nvSpPr>
        <p:spPr>
          <a:xfrm>
            <a:off x="838199" y="365126"/>
            <a:ext cx="8147859" cy="647886"/>
          </a:xfrm>
        </p:spPr>
        <p:txBody>
          <a:bodyPr anchor="t">
            <a:normAutofit/>
          </a:bodyPr>
          <a:lstStyle/>
          <a:p>
            <a:r>
              <a:rPr lang="en-GB" sz="3200" dirty="0"/>
              <a:t>Registration – Express ( ‘Your Goal’)</a:t>
            </a:r>
          </a:p>
        </p:txBody>
      </p:sp>
      <p:pic>
        <p:nvPicPr>
          <p:cNvPr id="34" name="Picture 33">
            <a:extLst>
              <a:ext uri="{FF2B5EF4-FFF2-40B4-BE49-F238E27FC236}">
                <a16:creationId xmlns:a16="http://schemas.microsoft.com/office/drawing/2014/main" id="{8ED8FC2A-AC66-ED4C-B9AF-487E6DA54CE6}"/>
              </a:ext>
            </a:extLst>
          </p:cNvPr>
          <p:cNvPicPr>
            <a:picLocks noChangeAspect="1"/>
          </p:cNvPicPr>
          <p:nvPr/>
        </p:nvPicPr>
        <p:blipFill>
          <a:blip r:embed="rId3"/>
          <a:stretch>
            <a:fillRect/>
          </a:stretch>
        </p:blipFill>
        <p:spPr>
          <a:xfrm>
            <a:off x="2063494" y="1330759"/>
            <a:ext cx="483916" cy="452999"/>
          </a:xfrm>
          <a:prstGeom prst="rect">
            <a:avLst/>
          </a:prstGeom>
        </p:spPr>
      </p:pic>
    </p:spTree>
    <p:extLst>
      <p:ext uri="{BB962C8B-B14F-4D97-AF65-F5344CB8AC3E}">
        <p14:creationId xmlns:p14="http://schemas.microsoft.com/office/powerpoint/2010/main" val="214551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66D25C22-5040-E847-A059-362B84688CAA}"/>
              </a:ext>
            </a:extLst>
          </p:cNvPr>
          <p:cNvPicPr>
            <a:picLocks noChangeAspect="1"/>
          </p:cNvPicPr>
          <p:nvPr/>
        </p:nvPicPr>
        <p:blipFill>
          <a:blip r:embed="rId2"/>
          <a:stretch>
            <a:fillRect/>
          </a:stretch>
        </p:blipFill>
        <p:spPr>
          <a:xfrm>
            <a:off x="2148031" y="1175328"/>
            <a:ext cx="7988300" cy="4267200"/>
          </a:xfrm>
          <a:prstGeom prst="rect">
            <a:avLst/>
          </a:prstGeom>
        </p:spPr>
      </p:pic>
      <p:sp>
        <p:nvSpPr>
          <p:cNvPr id="5" name="Rectangle 4">
            <a:extLst>
              <a:ext uri="{FF2B5EF4-FFF2-40B4-BE49-F238E27FC236}">
                <a16:creationId xmlns:a16="http://schemas.microsoft.com/office/drawing/2014/main" id="{7A3364E5-94A8-0F42-B17C-32210F4DB535}"/>
              </a:ext>
            </a:extLst>
          </p:cNvPr>
          <p:cNvSpPr/>
          <p:nvPr/>
        </p:nvSpPr>
        <p:spPr>
          <a:xfrm>
            <a:off x="2901698" y="2477651"/>
            <a:ext cx="1208484" cy="126307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4ED5D3F0-E94C-6344-812C-B8D8CF4F0489}"/>
              </a:ext>
            </a:extLst>
          </p:cNvPr>
          <p:cNvCxnSpPr>
            <a:cxnSpLocks/>
            <a:stCxn id="5" idx="1"/>
          </p:cNvCxnSpPr>
          <p:nvPr/>
        </p:nvCxnSpPr>
        <p:spPr>
          <a:xfrm flipH="1" flipV="1">
            <a:off x="1736436" y="2477651"/>
            <a:ext cx="1165262" cy="6315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BDF0306-55B0-1340-B343-F964273734EE}"/>
              </a:ext>
            </a:extLst>
          </p:cNvPr>
          <p:cNvSpPr/>
          <p:nvPr/>
        </p:nvSpPr>
        <p:spPr>
          <a:xfrm>
            <a:off x="413965" y="2001192"/>
            <a:ext cx="1322471" cy="1954381"/>
          </a:xfrm>
          <a:prstGeom prst="rect">
            <a:avLst/>
          </a:prstGeom>
          <a:ln>
            <a:solidFill>
              <a:schemeClr val="tx1"/>
            </a:solidFill>
          </a:ln>
        </p:spPr>
        <p:txBody>
          <a:bodyPr wrap="square">
            <a:spAutoFit/>
          </a:bodyPr>
          <a:lstStyle/>
          <a:p>
            <a:r>
              <a:rPr lang="en-GB" sz="1100" dirty="0"/>
              <a:t>This is a small text note explaining the Information OUTPUT by our website. The exact text of this may change to make it clearer in the future. This has to be easily editable by our admins.</a:t>
            </a:r>
          </a:p>
        </p:txBody>
      </p:sp>
      <p:sp>
        <p:nvSpPr>
          <p:cNvPr id="11" name="Rectangle 10">
            <a:extLst>
              <a:ext uri="{FF2B5EF4-FFF2-40B4-BE49-F238E27FC236}">
                <a16:creationId xmlns:a16="http://schemas.microsoft.com/office/drawing/2014/main" id="{E0A7453A-8264-D046-B64D-07EED8578B30}"/>
              </a:ext>
            </a:extLst>
          </p:cNvPr>
          <p:cNvSpPr/>
          <p:nvPr/>
        </p:nvSpPr>
        <p:spPr>
          <a:xfrm>
            <a:off x="5455553" y="2346845"/>
            <a:ext cx="2201392" cy="101519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Straight Arrow Connector 11">
            <a:extLst>
              <a:ext uri="{FF2B5EF4-FFF2-40B4-BE49-F238E27FC236}">
                <a16:creationId xmlns:a16="http://schemas.microsoft.com/office/drawing/2014/main" id="{18A95176-21DA-6249-A958-0609CE2DFA2A}"/>
              </a:ext>
            </a:extLst>
          </p:cNvPr>
          <p:cNvCxnSpPr>
            <a:cxnSpLocks/>
          </p:cNvCxnSpPr>
          <p:nvPr/>
        </p:nvCxnSpPr>
        <p:spPr>
          <a:xfrm flipV="1">
            <a:off x="7656945" y="2854441"/>
            <a:ext cx="2706255" cy="123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BDD9259-F2C0-DC46-97C5-12F02FEFF5FE}"/>
              </a:ext>
            </a:extLst>
          </p:cNvPr>
          <p:cNvSpPr/>
          <p:nvPr/>
        </p:nvSpPr>
        <p:spPr>
          <a:xfrm>
            <a:off x="10458511" y="2199774"/>
            <a:ext cx="1322471" cy="1277273"/>
          </a:xfrm>
          <a:prstGeom prst="rect">
            <a:avLst/>
          </a:prstGeom>
          <a:ln>
            <a:solidFill>
              <a:schemeClr val="tx1"/>
            </a:solidFill>
          </a:ln>
        </p:spPr>
        <p:txBody>
          <a:bodyPr wrap="square">
            <a:spAutoFit/>
          </a:bodyPr>
          <a:lstStyle/>
          <a:p>
            <a:r>
              <a:rPr lang="en-GB" sz="1100" dirty="0"/>
              <a:t>This data will need to be stored by our website and will be displayed in the ‘My Profile’ page of the users ‘My Account’. </a:t>
            </a:r>
          </a:p>
        </p:txBody>
      </p:sp>
      <p:cxnSp>
        <p:nvCxnSpPr>
          <p:cNvPr id="16" name="Straight Arrow Connector 15">
            <a:extLst>
              <a:ext uri="{FF2B5EF4-FFF2-40B4-BE49-F238E27FC236}">
                <a16:creationId xmlns:a16="http://schemas.microsoft.com/office/drawing/2014/main" id="{4E859D0D-9A64-5849-8E6A-ADB87E3083F6}"/>
              </a:ext>
            </a:extLst>
          </p:cNvPr>
          <p:cNvCxnSpPr>
            <a:cxnSpLocks/>
          </p:cNvCxnSpPr>
          <p:nvPr/>
        </p:nvCxnSpPr>
        <p:spPr>
          <a:xfrm>
            <a:off x="7649188" y="2993390"/>
            <a:ext cx="2714012" cy="9621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363C51-2A2C-0B4A-A249-419D1795FCDB}"/>
              </a:ext>
            </a:extLst>
          </p:cNvPr>
          <p:cNvSpPr/>
          <p:nvPr/>
        </p:nvSpPr>
        <p:spPr>
          <a:xfrm>
            <a:off x="10363200" y="3832262"/>
            <a:ext cx="1322471" cy="1446550"/>
          </a:xfrm>
          <a:prstGeom prst="rect">
            <a:avLst/>
          </a:prstGeom>
          <a:ln>
            <a:solidFill>
              <a:schemeClr val="tx1"/>
            </a:solidFill>
          </a:ln>
        </p:spPr>
        <p:txBody>
          <a:bodyPr wrap="square">
            <a:spAutoFit/>
          </a:bodyPr>
          <a:lstStyle/>
          <a:p>
            <a:r>
              <a:rPr lang="en-GB" sz="1100" dirty="0"/>
              <a:t>The exact design of this will be changing in the future. Please do not copy this design exactly. Colour scheme text etc. is subject to change</a:t>
            </a:r>
          </a:p>
        </p:txBody>
      </p:sp>
      <p:sp>
        <p:nvSpPr>
          <p:cNvPr id="23" name="Rectangle 22">
            <a:extLst>
              <a:ext uri="{FF2B5EF4-FFF2-40B4-BE49-F238E27FC236}">
                <a16:creationId xmlns:a16="http://schemas.microsoft.com/office/drawing/2014/main" id="{6BF57A83-EEE0-2947-B6B3-C07A1F473708}"/>
              </a:ext>
            </a:extLst>
          </p:cNvPr>
          <p:cNvSpPr/>
          <p:nvPr/>
        </p:nvSpPr>
        <p:spPr>
          <a:xfrm>
            <a:off x="6642425" y="4210051"/>
            <a:ext cx="1079175" cy="54667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4" name="Straight Arrow Connector 23">
            <a:extLst>
              <a:ext uri="{FF2B5EF4-FFF2-40B4-BE49-F238E27FC236}">
                <a16:creationId xmlns:a16="http://schemas.microsoft.com/office/drawing/2014/main" id="{1E0D165F-51CE-D44B-A960-7619761FC6A3}"/>
              </a:ext>
            </a:extLst>
          </p:cNvPr>
          <p:cNvCxnSpPr>
            <a:cxnSpLocks/>
          </p:cNvCxnSpPr>
          <p:nvPr/>
        </p:nvCxnSpPr>
        <p:spPr>
          <a:xfrm>
            <a:off x="7182012" y="4756727"/>
            <a:ext cx="539588" cy="9275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D2983BF-2398-0042-8C8F-E778CFC22613}"/>
              </a:ext>
            </a:extLst>
          </p:cNvPr>
          <p:cNvSpPr/>
          <p:nvPr/>
        </p:nvSpPr>
        <p:spPr>
          <a:xfrm>
            <a:off x="7559894" y="5684307"/>
            <a:ext cx="2892600" cy="600164"/>
          </a:xfrm>
          <a:prstGeom prst="rect">
            <a:avLst/>
          </a:prstGeom>
          <a:ln>
            <a:solidFill>
              <a:schemeClr val="tx1"/>
            </a:solidFill>
          </a:ln>
        </p:spPr>
        <p:txBody>
          <a:bodyPr wrap="square">
            <a:spAutoFit/>
          </a:bodyPr>
          <a:lstStyle/>
          <a:p>
            <a:r>
              <a:rPr lang="en-GB" sz="1100" dirty="0"/>
              <a:t>This button takes the user to the ‘Order Process’ – where they can then select and order their desired meals from us. </a:t>
            </a:r>
          </a:p>
        </p:txBody>
      </p:sp>
      <p:sp>
        <p:nvSpPr>
          <p:cNvPr id="27" name="Rectangle 26">
            <a:extLst>
              <a:ext uri="{FF2B5EF4-FFF2-40B4-BE49-F238E27FC236}">
                <a16:creationId xmlns:a16="http://schemas.microsoft.com/office/drawing/2014/main" id="{65F5E485-6ACA-C042-894A-7DE5C88E8B8B}"/>
              </a:ext>
            </a:extLst>
          </p:cNvPr>
          <p:cNvSpPr/>
          <p:nvPr/>
        </p:nvSpPr>
        <p:spPr>
          <a:xfrm>
            <a:off x="3380509" y="5552939"/>
            <a:ext cx="1265381" cy="769441"/>
          </a:xfrm>
          <a:prstGeom prst="rect">
            <a:avLst/>
          </a:prstGeom>
          <a:ln>
            <a:solidFill>
              <a:schemeClr val="tx1"/>
            </a:solidFill>
          </a:ln>
        </p:spPr>
        <p:txBody>
          <a:bodyPr wrap="square">
            <a:spAutoFit/>
          </a:bodyPr>
          <a:lstStyle/>
          <a:p>
            <a:r>
              <a:rPr lang="en-GB" sz="1100" dirty="0"/>
              <a:t>Simple button which links the user to the ‘Your Goal’ page</a:t>
            </a:r>
          </a:p>
        </p:txBody>
      </p:sp>
      <p:sp>
        <p:nvSpPr>
          <p:cNvPr id="28" name="Rectangle 27">
            <a:extLst>
              <a:ext uri="{FF2B5EF4-FFF2-40B4-BE49-F238E27FC236}">
                <a16:creationId xmlns:a16="http://schemas.microsoft.com/office/drawing/2014/main" id="{096019F1-CFA8-544D-97A3-D7C0D0A20799}"/>
              </a:ext>
            </a:extLst>
          </p:cNvPr>
          <p:cNvSpPr/>
          <p:nvPr/>
        </p:nvSpPr>
        <p:spPr>
          <a:xfrm>
            <a:off x="5380391" y="4293175"/>
            <a:ext cx="754033" cy="38000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9" name="Straight Arrow Connector 28">
            <a:extLst>
              <a:ext uri="{FF2B5EF4-FFF2-40B4-BE49-F238E27FC236}">
                <a16:creationId xmlns:a16="http://schemas.microsoft.com/office/drawing/2014/main" id="{9F77EC1E-8763-094F-9A31-0CCB8371BB58}"/>
              </a:ext>
            </a:extLst>
          </p:cNvPr>
          <p:cNvCxnSpPr>
            <a:cxnSpLocks/>
          </p:cNvCxnSpPr>
          <p:nvPr/>
        </p:nvCxnSpPr>
        <p:spPr>
          <a:xfrm flipH="1">
            <a:off x="4645891" y="4683317"/>
            <a:ext cx="978179" cy="9210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F3485638-A4B2-D74D-BE3E-A17812AD4EA5}"/>
              </a:ext>
            </a:extLst>
          </p:cNvPr>
          <p:cNvSpPr>
            <a:spLocks noGrp="1"/>
          </p:cNvSpPr>
          <p:nvPr>
            <p:ph type="title"/>
          </p:nvPr>
        </p:nvSpPr>
        <p:spPr>
          <a:xfrm>
            <a:off x="838199" y="365126"/>
            <a:ext cx="8147859" cy="647886"/>
          </a:xfrm>
        </p:spPr>
        <p:txBody>
          <a:bodyPr anchor="t">
            <a:normAutofit/>
          </a:bodyPr>
          <a:lstStyle/>
          <a:p>
            <a:r>
              <a:rPr lang="en-GB" sz="3200" dirty="0"/>
              <a:t>Registration – Express ( ‘Your Results’)</a:t>
            </a:r>
          </a:p>
        </p:txBody>
      </p:sp>
      <p:pic>
        <p:nvPicPr>
          <p:cNvPr id="36" name="Picture 35">
            <a:extLst>
              <a:ext uri="{FF2B5EF4-FFF2-40B4-BE49-F238E27FC236}">
                <a16:creationId xmlns:a16="http://schemas.microsoft.com/office/drawing/2014/main" id="{87D354BC-8B20-4B4B-8E05-35DB10024127}"/>
              </a:ext>
            </a:extLst>
          </p:cNvPr>
          <p:cNvPicPr>
            <a:picLocks noChangeAspect="1"/>
          </p:cNvPicPr>
          <p:nvPr/>
        </p:nvPicPr>
        <p:blipFill>
          <a:blip r:embed="rId3"/>
          <a:stretch>
            <a:fillRect/>
          </a:stretch>
        </p:blipFill>
        <p:spPr>
          <a:xfrm>
            <a:off x="2417782" y="1292332"/>
            <a:ext cx="483916" cy="452999"/>
          </a:xfrm>
          <a:prstGeom prst="rect">
            <a:avLst/>
          </a:prstGeom>
        </p:spPr>
      </p:pic>
    </p:spTree>
    <p:extLst>
      <p:ext uri="{BB962C8B-B14F-4D97-AF65-F5344CB8AC3E}">
        <p14:creationId xmlns:p14="http://schemas.microsoft.com/office/powerpoint/2010/main" val="3485732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1FFD65-3891-4443-A197-86CF7C30089A}"/>
              </a:ext>
            </a:extLst>
          </p:cNvPr>
          <p:cNvPicPr>
            <a:picLocks noChangeAspect="1"/>
          </p:cNvPicPr>
          <p:nvPr/>
        </p:nvPicPr>
        <p:blipFill>
          <a:blip r:embed="rId2"/>
          <a:stretch>
            <a:fillRect/>
          </a:stretch>
        </p:blipFill>
        <p:spPr>
          <a:xfrm>
            <a:off x="1959841" y="1073150"/>
            <a:ext cx="8013700" cy="4305300"/>
          </a:xfrm>
          <a:prstGeom prst="rect">
            <a:avLst/>
          </a:prstGeom>
        </p:spPr>
      </p:pic>
      <p:pic>
        <p:nvPicPr>
          <p:cNvPr id="5" name="Picture 4">
            <a:extLst>
              <a:ext uri="{FF2B5EF4-FFF2-40B4-BE49-F238E27FC236}">
                <a16:creationId xmlns:a16="http://schemas.microsoft.com/office/drawing/2014/main" id="{DE773C65-B734-0140-BAEC-70DD38A04EC7}"/>
              </a:ext>
            </a:extLst>
          </p:cNvPr>
          <p:cNvPicPr>
            <a:picLocks noChangeAspect="1"/>
          </p:cNvPicPr>
          <p:nvPr/>
        </p:nvPicPr>
        <p:blipFill>
          <a:blip r:embed="rId3"/>
          <a:stretch>
            <a:fillRect/>
          </a:stretch>
        </p:blipFill>
        <p:spPr>
          <a:xfrm>
            <a:off x="2421659" y="1164773"/>
            <a:ext cx="483916" cy="452999"/>
          </a:xfrm>
          <a:prstGeom prst="rect">
            <a:avLst/>
          </a:prstGeom>
        </p:spPr>
      </p:pic>
      <p:sp>
        <p:nvSpPr>
          <p:cNvPr id="6" name="TextBox 5">
            <a:extLst>
              <a:ext uri="{FF2B5EF4-FFF2-40B4-BE49-F238E27FC236}">
                <a16:creationId xmlns:a16="http://schemas.microsoft.com/office/drawing/2014/main" id="{7568588E-29DB-EE41-914B-7FC50E3D7CF2}"/>
              </a:ext>
            </a:extLst>
          </p:cNvPr>
          <p:cNvSpPr txBox="1"/>
          <p:nvPr/>
        </p:nvSpPr>
        <p:spPr>
          <a:xfrm>
            <a:off x="7647138" y="1225786"/>
            <a:ext cx="2133600" cy="307777"/>
          </a:xfrm>
          <a:prstGeom prst="rect">
            <a:avLst/>
          </a:prstGeom>
          <a:noFill/>
          <a:ln w="38100">
            <a:solidFill>
              <a:srgbClr val="FF0000"/>
            </a:solidFill>
          </a:ln>
        </p:spPr>
        <p:txBody>
          <a:bodyPr wrap="square" rtlCol="0">
            <a:spAutoFit/>
          </a:bodyPr>
          <a:lstStyle/>
          <a:p>
            <a:r>
              <a:rPr lang="en-GB" sz="1400" dirty="0">
                <a:solidFill>
                  <a:srgbClr val="7030A0"/>
                </a:solidFill>
              </a:rPr>
              <a:t>Menu Bar 2B</a:t>
            </a:r>
          </a:p>
        </p:txBody>
      </p:sp>
      <p:sp>
        <p:nvSpPr>
          <p:cNvPr id="7" name="TextBox 6">
            <a:extLst>
              <a:ext uri="{FF2B5EF4-FFF2-40B4-BE49-F238E27FC236}">
                <a16:creationId xmlns:a16="http://schemas.microsoft.com/office/drawing/2014/main" id="{A100E765-90BB-2149-910F-7201FDE1819A}"/>
              </a:ext>
            </a:extLst>
          </p:cNvPr>
          <p:cNvSpPr txBox="1"/>
          <p:nvPr/>
        </p:nvSpPr>
        <p:spPr>
          <a:xfrm>
            <a:off x="3199327" y="1248440"/>
            <a:ext cx="1850721" cy="307777"/>
          </a:xfrm>
          <a:prstGeom prst="rect">
            <a:avLst/>
          </a:prstGeom>
          <a:noFill/>
          <a:ln w="38100">
            <a:solidFill>
              <a:srgbClr val="FF0000"/>
            </a:solidFill>
          </a:ln>
        </p:spPr>
        <p:txBody>
          <a:bodyPr wrap="square" rtlCol="0">
            <a:spAutoFit/>
          </a:bodyPr>
          <a:lstStyle/>
          <a:p>
            <a:r>
              <a:rPr lang="en-GB" sz="1400" dirty="0">
                <a:solidFill>
                  <a:srgbClr val="7030A0"/>
                </a:solidFill>
              </a:rPr>
              <a:t>Menu Bar 1B </a:t>
            </a:r>
          </a:p>
        </p:txBody>
      </p:sp>
      <p:cxnSp>
        <p:nvCxnSpPr>
          <p:cNvPr id="8" name="Straight Arrow Connector 7">
            <a:extLst>
              <a:ext uri="{FF2B5EF4-FFF2-40B4-BE49-F238E27FC236}">
                <a16:creationId xmlns:a16="http://schemas.microsoft.com/office/drawing/2014/main" id="{631E5355-FBE4-B04C-B4BD-BD94D8B35609}"/>
              </a:ext>
            </a:extLst>
          </p:cNvPr>
          <p:cNvCxnSpPr>
            <a:cxnSpLocks/>
            <a:endCxn id="9" idx="1"/>
          </p:cNvCxnSpPr>
          <p:nvPr/>
        </p:nvCxnSpPr>
        <p:spPr>
          <a:xfrm flipV="1">
            <a:off x="9254836" y="596150"/>
            <a:ext cx="525549" cy="6296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76D02F8-1CAC-1743-89EA-C9CD5E7DA66B}"/>
              </a:ext>
            </a:extLst>
          </p:cNvPr>
          <p:cNvSpPr/>
          <p:nvPr/>
        </p:nvSpPr>
        <p:spPr>
          <a:xfrm>
            <a:off x="9780385" y="296068"/>
            <a:ext cx="1950280" cy="600164"/>
          </a:xfrm>
          <a:prstGeom prst="rect">
            <a:avLst/>
          </a:prstGeom>
          <a:ln>
            <a:solidFill>
              <a:schemeClr val="tx1"/>
            </a:solidFill>
          </a:ln>
        </p:spPr>
        <p:txBody>
          <a:bodyPr wrap="square">
            <a:spAutoFit/>
          </a:bodyPr>
          <a:lstStyle/>
          <a:p>
            <a:r>
              <a:rPr lang="en-GB" sz="1100" dirty="0"/>
              <a:t>Registration process is complete, so the menu bas return. </a:t>
            </a:r>
          </a:p>
        </p:txBody>
      </p:sp>
      <p:sp>
        <p:nvSpPr>
          <p:cNvPr id="11" name="Title 1">
            <a:extLst>
              <a:ext uri="{FF2B5EF4-FFF2-40B4-BE49-F238E27FC236}">
                <a16:creationId xmlns:a16="http://schemas.microsoft.com/office/drawing/2014/main" id="{C84B798F-D1C1-0A43-8EFF-6A35F95657A3}"/>
              </a:ext>
            </a:extLst>
          </p:cNvPr>
          <p:cNvSpPr>
            <a:spLocks noGrp="1"/>
          </p:cNvSpPr>
          <p:nvPr>
            <p:ph type="title"/>
          </p:nvPr>
        </p:nvSpPr>
        <p:spPr>
          <a:xfrm>
            <a:off x="838199" y="365126"/>
            <a:ext cx="8147859" cy="647886"/>
          </a:xfrm>
        </p:spPr>
        <p:txBody>
          <a:bodyPr anchor="t">
            <a:normAutofit/>
          </a:bodyPr>
          <a:lstStyle/>
          <a:p>
            <a:r>
              <a:rPr lang="en-GB" sz="3200" dirty="0"/>
              <a:t>Order Process – Part 1 ( ‘Your Plan’)</a:t>
            </a:r>
          </a:p>
        </p:txBody>
      </p:sp>
      <p:sp>
        <p:nvSpPr>
          <p:cNvPr id="15" name="Rectangle 14">
            <a:extLst>
              <a:ext uri="{FF2B5EF4-FFF2-40B4-BE49-F238E27FC236}">
                <a16:creationId xmlns:a16="http://schemas.microsoft.com/office/drawing/2014/main" id="{3B65CC54-C79E-CF42-86DA-013A8A26DB77}"/>
              </a:ext>
            </a:extLst>
          </p:cNvPr>
          <p:cNvSpPr/>
          <p:nvPr/>
        </p:nvSpPr>
        <p:spPr>
          <a:xfrm>
            <a:off x="9973541" y="1640308"/>
            <a:ext cx="1950280" cy="1277273"/>
          </a:xfrm>
          <a:prstGeom prst="rect">
            <a:avLst/>
          </a:prstGeom>
          <a:ln>
            <a:solidFill>
              <a:schemeClr val="tx1"/>
            </a:solidFill>
          </a:ln>
        </p:spPr>
        <p:txBody>
          <a:bodyPr wrap="square">
            <a:spAutoFit/>
          </a:bodyPr>
          <a:lstStyle/>
          <a:p>
            <a:r>
              <a:rPr lang="en-GB" sz="1100" dirty="0"/>
              <a:t>NOTE **: PERHAPS A POPUP CAN APPEAR BEFORE THIS PAGE TO NOTIFY THE USER THAT THEIR ACCOUNT HAS BEEN SET UP AND THAT THEY CAN NOW BEGIN TO ORDER AND ACHEVE THEIR GOAL.</a:t>
            </a:r>
          </a:p>
        </p:txBody>
      </p:sp>
      <p:sp>
        <p:nvSpPr>
          <p:cNvPr id="16" name="TextBox 15">
            <a:extLst>
              <a:ext uri="{FF2B5EF4-FFF2-40B4-BE49-F238E27FC236}">
                <a16:creationId xmlns:a16="http://schemas.microsoft.com/office/drawing/2014/main" id="{0B795B92-F858-7143-9FD8-BCE1973DBCE6}"/>
              </a:ext>
            </a:extLst>
          </p:cNvPr>
          <p:cNvSpPr txBox="1"/>
          <p:nvPr/>
        </p:nvSpPr>
        <p:spPr>
          <a:xfrm>
            <a:off x="6280727" y="4304145"/>
            <a:ext cx="969818" cy="341747"/>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17" name="Straight Arrow Connector 16">
            <a:extLst>
              <a:ext uri="{FF2B5EF4-FFF2-40B4-BE49-F238E27FC236}">
                <a16:creationId xmlns:a16="http://schemas.microsoft.com/office/drawing/2014/main" id="{32C26E60-D12C-FF43-AEE2-5D7B5A89B341}"/>
              </a:ext>
            </a:extLst>
          </p:cNvPr>
          <p:cNvCxnSpPr>
            <a:cxnSpLocks/>
          </p:cNvCxnSpPr>
          <p:nvPr/>
        </p:nvCxnSpPr>
        <p:spPr>
          <a:xfrm>
            <a:off x="6765636" y="4645892"/>
            <a:ext cx="678873" cy="9348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A1C7AA5-9512-1E4A-945C-6069D8ACD970}"/>
              </a:ext>
            </a:extLst>
          </p:cNvPr>
          <p:cNvSpPr/>
          <p:nvPr/>
        </p:nvSpPr>
        <p:spPr>
          <a:xfrm>
            <a:off x="7250544" y="5580727"/>
            <a:ext cx="3408219" cy="938719"/>
          </a:xfrm>
          <a:prstGeom prst="rect">
            <a:avLst/>
          </a:prstGeom>
          <a:ln>
            <a:solidFill>
              <a:schemeClr val="tx1"/>
            </a:solidFill>
          </a:ln>
        </p:spPr>
        <p:txBody>
          <a:bodyPr wrap="square">
            <a:spAutoFit/>
          </a:bodyPr>
          <a:lstStyle/>
          <a:p>
            <a:r>
              <a:rPr lang="en-GB" sz="1100" dirty="0"/>
              <a:t>EXAMPLE:</a:t>
            </a:r>
          </a:p>
          <a:p>
            <a:endParaRPr lang="en-GB" sz="1100" dirty="0"/>
          </a:p>
          <a:p>
            <a:r>
              <a:rPr lang="en-GB" sz="1100" dirty="0"/>
              <a:t>If the user selects this: in the next page, they will then be required to select 18 meals MINIMUM. </a:t>
            </a:r>
          </a:p>
          <a:p>
            <a:r>
              <a:rPr lang="en-GB" sz="1100" dirty="0"/>
              <a:t>They will be charged £44.99.</a:t>
            </a:r>
          </a:p>
        </p:txBody>
      </p:sp>
    </p:spTree>
    <p:extLst>
      <p:ext uri="{BB962C8B-B14F-4D97-AF65-F5344CB8AC3E}">
        <p14:creationId xmlns:p14="http://schemas.microsoft.com/office/powerpoint/2010/main" val="1029477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FFDB19-7914-7D47-8481-B8B6BE9B278B}"/>
              </a:ext>
            </a:extLst>
          </p:cNvPr>
          <p:cNvPicPr>
            <a:picLocks noChangeAspect="1"/>
          </p:cNvPicPr>
          <p:nvPr/>
        </p:nvPicPr>
        <p:blipFill>
          <a:blip r:embed="rId2"/>
          <a:stretch>
            <a:fillRect/>
          </a:stretch>
        </p:blipFill>
        <p:spPr>
          <a:xfrm>
            <a:off x="2074719" y="896360"/>
            <a:ext cx="7950200" cy="4267200"/>
          </a:xfrm>
          <a:prstGeom prst="rect">
            <a:avLst/>
          </a:prstGeom>
        </p:spPr>
      </p:pic>
      <p:sp>
        <p:nvSpPr>
          <p:cNvPr id="5" name="Rectangle 4">
            <a:extLst>
              <a:ext uri="{FF2B5EF4-FFF2-40B4-BE49-F238E27FC236}">
                <a16:creationId xmlns:a16="http://schemas.microsoft.com/office/drawing/2014/main" id="{B674E555-A0A1-A043-95EF-B01222C80BAD}"/>
              </a:ext>
            </a:extLst>
          </p:cNvPr>
          <p:cNvSpPr/>
          <p:nvPr/>
        </p:nvSpPr>
        <p:spPr>
          <a:xfrm>
            <a:off x="2512291" y="3902364"/>
            <a:ext cx="424873" cy="309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BAA45584-CA99-6D48-960A-BC939F68E42E}"/>
              </a:ext>
            </a:extLst>
          </p:cNvPr>
          <p:cNvSpPr/>
          <p:nvPr/>
        </p:nvSpPr>
        <p:spPr>
          <a:xfrm>
            <a:off x="3708400" y="3902364"/>
            <a:ext cx="424873" cy="309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Arrow Connector 6">
            <a:extLst>
              <a:ext uri="{FF2B5EF4-FFF2-40B4-BE49-F238E27FC236}">
                <a16:creationId xmlns:a16="http://schemas.microsoft.com/office/drawing/2014/main" id="{496FAE76-9886-5445-9A5B-F670ED05C821}"/>
              </a:ext>
            </a:extLst>
          </p:cNvPr>
          <p:cNvCxnSpPr>
            <a:cxnSpLocks/>
          </p:cNvCxnSpPr>
          <p:nvPr/>
        </p:nvCxnSpPr>
        <p:spPr>
          <a:xfrm flipH="1">
            <a:off x="1402772" y="4211781"/>
            <a:ext cx="1321955" cy="7182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DE7119-8618-C946-BAEB-8616C67098BC}"/>
              </a:ext>
            </a:extLst>
          </p:cNvPr>
          <p:cNvCxnSpPr>
            <a:cxnSpLocks/>
          </p:cNvCxnSpPr>
          <p:nvPr/>
        </p:nvCxnSpPr>
        <p:spPr>
          <a:xfrm flipH="1">
            <a:off x="1429325" y="4211781"/>
            <a:ext cx="2491511" cy="78560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FD8D1AD4-7D9F-7343-AF1D-1FC8BB8F06C2}"/>
              </a:ext>
            </a:extLst>
          </p:cNvPr>
          <p:cNvSpPr>
            <a:spLocks noGrp="1"/>
          </p:cNvSpPr>
          <p:nvPr>
            <p:ph type="title"/>
          </p:nvPr>
        </p:nvSpPr>
        <p:spPr>
          <a:xfrm>
            <a:off x="838199" y="365126"/>
            <a:ext cx="5435569" cy="647886"/>
          </a:xfrm>
        </p:spPr>
        <p:txBody>
          <a:bodyPr anchor="t">
            <a:normAutofit fontScale="90000"/>
          </a:bodyPr>
          <a:lstStyle/>
          <a:p>
            <a:r>
              <a:rPr lang="en-GB" sz="3200" dirty="0"/>
              <a:t>‘Order’ Process – Part 2 (’MENU’)</a:t>
            </a:r>
          </a:p>
        </p:txBody>
      </p:sp>
      <p:sp>
        <p:nvSpPr>
          <p:cNvPr id="13" name="TextBox 12">
            <a:extLst>
              <a:ext uri="{FF2B5EF4-FFF2-40B4-BE49-F238E27FC236}">
                <a16:creationId xmlns:a16="http://schemas.microsoft.com/office/drawing/2014/main" id="{F3B70AFB-7929-A142-85C1-115EB2DE9AE5}"/>
              </a:ext>
            </a:extLst>
          </p:cNvPr>
          <p:cNvSpPr txBox="1"/>
          <p:nvPr/>
        </p:nvSpPr>
        <p:spPr>
          <a:xfrm>
            <a:off x="327312" y="4825216"/>
            <a:ext cx="1002724" cy="1200329"/>
          </a:xfrm>
          <a:prstGeom prst="rect">
            <a:avLst/>
          </a:prstGeom>
          <a:noFill/>
          <a:ln>
            <a:solidFill>
              <a:schemeClr val="tx1"/>
            </a:solidFill>
          </a:ln>
        </p:spPr>
        <p:txBody>
          <a:bodyPr wrap="square" rtlCol="0">
            <a:spAutoFit/>
          </a:bodyPr>
          <a:lstStyle/>
          <a:p>
            <a:r>
              <a:rPr lang="en-GB" sz="1200" dirty="0"/>
              <a:t>User will click these buttons to ‘add’ or ‘remove’ the meal. </a:t>
            </a:r>
          </a:p>
        </p:txBody>
      </p:sp>
      <p:sp>
        <p:nvSpPr>
          <p:cNvPr id="14" name="Rectangle 13">
            <a:extLst>
              <a:ext uri="{FF2B5EF4-FFF2-40B4-BE49-F238E27FC236}">
                <a16:creationId xmlns:a16="http://schemas.microsoft.com/office/drawing/2014/main" id="{44D4A6AD-DE6E-A149-A4BD-B7725E32D181}"/>
              </a:ext>
            </a:extLst>
          </p:cNvPr>
          <p:cNvSpPr/>
          <p:nvPr/>
        </p:nvSpPr>
        <p:spPr>
          <a:xfrm>
            <a:off x="3016350" y="3902364"/>
            <a:ext cx="424873" cy="309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Arrow Connector 14">
            <a:extLst>
              <a:ext uri="{FF2B5EF4-FFF2-40B4-BE49-F238E27FC236}">
                <a16:creationId xmlns:a16="http://schemas.microsoft.com/office/drawing/2014/main" id="{A411FA81-848A-0C40-AE12-7BC95302AE64}"/>
              </a:ext>
            </a:extLst>
          </p:cNvPr>
          <p:cNvCxnSpPr>
            <a:cxnSpLocks/>
          </p:cNvCxnSpPr>
          <p:nvPr/>
        </p:nvCxnSpPr>
        <p:spPr>
          <a:xfrm flipH="1" flipV="1">
            <a:off x="1835149" y="3029960"/>
            <a:ext cx="1321956" cy="8563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42259BD-6706-684C-9A7F-86262A742E95}"/>
              </a:ext>
            </a:extLst>
          </p:cNvPr>
          <p:cNvSpPr txBox="1"/>
          <p:nvPr/>
        </p:nvSpPr>
        <p:spPr>
          <a:xfrm>
            <a:off x="8081" y="2506086"/>
            <a:ext cx="1835149" cy="1015663"/>
          </a:xfrm>
          <a:prstGeom prst="rect">
            <a:avLst/>
          </a:prstGeom>
          <a:noFill/>
          <a:ln>
            <a:solidFill>
              <a:schemeClr val="tx1"/>
            </a:solidFill>
          </a:ln>
        </p:spPr>
        <p:txBody>
          <a:bodyPr wrap="square" rtlCol="0">
            <a:spAutoFit/>
          </a:bodyPr>
          <a:lstStyle/>
          <a:p>
            <a:r>
              <a:rPr lang="en-GB" sz="1200" dirty="0"/>
              <a:t>Total number ordered value. This is a simple display to the customer and changes as they add or remove from basket.</a:t>
            </a:r>
          </a:p>
        </p:txBody>
      </p:sp>
      <p:sp>
        <p:nvSpPr>
          <p:cNvPr id="18" name="Rectangle 17">
            <a:extLst>
              <a:ext uri="{FF2B5EF4-FFF2-40B4-BE49-F238E27FC236}">
                <a16:creationId xmlns:a16="http://schemas.microsoft.com/office/drawing/2014/main" id="{015F67F1-B7A6-2C45-AE77-C13E3683CE1D}"/>
              </a:ext>
            </a:extLst>
          </p:cNvPr>
          <p:cNvSpPr/>
          <p:nvPr/>
        </p:nvSpPr>
        <p:spPr>
          <a:xfrm>
            <a:off x="4453083" y="4211781"/>
            <a:ext cx="1273462" cy="309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9" name="Straight Arrow Connector 18">
            <a:extLst>
              <a:ext uri="{FF2B5EF4-FFF2-40B4-BE49-F238E27FC236}">
                <a16:creationId xmlns:a16="http://schemas.microsoft.com/office/drawing/2014/main" id="{0C38B063-8BC5-FB4C-AD00-A17D489CE33F}"/>
              </a:ext>
            </a:extLst>
          </p:cNvPr>
          <p:cNvCxnSpPr>
            <a:cxnSpLocks/>
          </p:cNvCxnSpPr>
          <p:nvPr/>
        </p:nvCxnSpPr>
        <p:spPr>
          <a:xfrm flipH="1">
            <a:off x="4566230" y="4521198"/>
            <a:ext cx="310570" cy="9041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2A95C7E-868B-0F48-A74F-24142542F28F}"/>
              </a:ext>
            </a:extLst>
          </p:cNvPr>
          <p:cNvSpPr txBox="1"/>
          <p:nvPr/>
        </p:nvSpPr>
        <p:spPr>
          <a:xfrm>
            <a:off x="2937164" y="5425380"/>
            <a:ext cx="2612159" cy="1015663"/>
          </a:xfrm>
          <a:prstGeom prst="rect">
            <a:avLst/>
          </a:prstGeom>
          <a:noFill/>
          <a:ln>
            <a:solidFill>
              <a:schemeClr val="tx1"/>
            </a:solidFill>
          </a:ln>
        </p:spPr>
        <p:txBody>
          <a:bodyPr wrap="square" rtlCol="0">
            <a:spAutoFit/>
          </a:bodyPr>
          <a:lstStyle/>
          <a:p>
            <a:r>
              <a:rPr lang="en-GB" sz="1200" dirty="0"/>
              <a:t>Short Description of the meal. This will need to be easily editable by OUR ADMINS. So please make it easily modifiable. Descriptions of meals will be changed as new items are added. </a:t>
            </a:r>
          </a:p>
        </p:txBody>
      </p:sp>
      <p:sp>
        <p:nvSpPr>
          <p:cNvPr id="23" name="Rectangle 22">
            <a:extLst>
              <a:ext uri="{FF2B5EF4-FFF2-40B4-BE49-F238E27FC236}">
                <a16:creationId xmlns:a16="http://schemas.microsoft.com/office/drawing/2014/main" id="{BF0EC7A5-7302-F149-9310-F1156D5BF57D}"/>
              </a:ext>
            </a:extLst>
          </p:cNvPr>
          <p:cNvSpPr/>
          <p:nvPr/>
        </p:nvSpPr>
        <p:spPr>
          <a:xfrm>
            <a:off x="6049819" y="2196669"/>
            <a:ext cx="1754908" cy="17749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4" name="Straight Arrow Connector 23">
            <a:extLst>
              <a:ext uri="{FF2B5EF4-FFF2-40B4-BE49-F238E27FC236}">
                <a16:creationId xmlns:a16="http://schemas.microsoft.com/office/drawing/2014/main" id="{25938EC5-ECCC-CA49-B731-2A3B26E12775}"/>
              </a:ext>
            </a:extLst>
          </p:cNvPr>
          <p:cNvCxnSpPr>
            <a:cxnSpLocks/>
          </p:cNvCxnSpPr>
          <p:nvPr/>
        </p:nvCxnSpPr>
        <p:spPr>
          <a:xfrm>
            <a:off x="7272075" y="3971636"/>
            <a:ext cx="284290" cy="168965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509AD2D-50B5-FE40-9A06-8E2127132E8A}"/>
              </a:ext>
            </a:extLst>
          </p:cNvPr>
          <p:cNvSpPr txBox="1"/>
          <p:nvPr/>
        </p:nvSpPr>
        <p:spPr>
          <a:xfrm>
            <a:off x="6292240" y="5661289"/>
            <a:ext cx="2612159" cy="830997"/>
          </a:xfrm>
          <a:prstGeom prst="rect">
            <a:avLst/>
          </a:prstGeom>
          <a:noFill/>
          <a:ln>
            <a:solidFill>
              <a:schemeClr val="tx1"/>
            </a:solidFill>
          </a:ln>
        </p:spPr>
        <p:txBody>
          <a:bodyPr wrap="square" rtlCol="0">
            <a:spAutoFit/>
          </a:bodyPr>
          <a:lstStyle/>
          <a:p>
            <a:r>
              <a:rPr lang="en-GB" sz="1200" dirty="0"/>
              <a:t>Simple static image: These images will be provided by US to YOU. Again, these images will be changed and need to be easily changed by our admins. </a:t>
            </a:r>
          </a:p>
        </p:txBody>
      </p:sp>
      <p:sp>
        <p:nvSpPr>
          <p:cNvPr id="29" name="TextBox 28">
            <a:extLst>
              <a:ext uri="{FF2B5EF4-FFF2-40B4-BE49-F238E27FC236}">
                <a16:creationId xmlns:a16="http://schemas.microsoft.com/office/drawing/2014/main" id="{E82F6989-3EE9-4B49-8F07-10D582C5081F}"/>
              </a:ext>
            </a:extLst>
          </p:cNvPr>
          <p:cNvSpPr txBox="1"/>
          <p:nvPr/>
        </p:nvSpPr>
        <p:spPr>
          <a:xfrm>
            <a:off x="9003147" y="5384289"/>
            <a:ext cx="1490177" cy="2492990"/>
          </a:xfrm>
          <a:prstGeom prst="rect">
            <a:avLst/>
          </a:prstGeom>
          <a:noFill/>
          <a:ln>
            <a:solidFill>
              <a:schemeClr val="tx1"/>
            </a:solidFill>
          </a:ln>
        </p:spPr>
        <p:txBody>
          <a:bodyPr wrap="square" rtlCol="0">
            <a:spAutoFit/>
          </a:bodyPr>
          <a:lstStyle/>
          <a:p>
            <a:r>
              <a:rPr lang="en-GB" sz="1200" dirty="0"/>
              <a:t>The continue button remains ‘greyed out’ or inactive until the total number of meals selected is sufficient (e.g. 12 of 12 Selected). Once this is achieved, the user can then click here and is taken into the ‘Checkout’ Process. This button is in Purple. </a:t>
            </a:r>
          </a:p>
        </p:txBody>
      </p:sp>
      <p:sp>
        <p:nvSpPr>
          <p:cNvPr id="30" name="Rectangle 29">
            <a:extLst>
              <a:ext uri="{FF2B5EF4-FFF2-40B4-BE49-F238E27FC236}">
                <a16:creationId xmlns:a16="http://schemas.microsoft.com/office/drawing/2014/main" id="{BC53C947-EC59-1C4C-A601-B042B889D641}"/>
              </a:ext>
            </a:extLst>
          </p:cNvPr>
          <p:cNvSpPr/>
          <p:nvPr/>
        </p:nvSpPr>
        <p:spPr>
          <a:xfrm>
            <a:off x="8009693" y="3971636"/>
            <a:ext cx="1754908" cy="240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1" name="Straight Arrow Connector 30">
            <a:extLst>
              <a:ext uri="{FF2B5EF4-FFF2-40B4-BE49-F238E27FC236}">
                <a16:creationId xmlns:a16="http://schemas.microsoft.com/office/drawing/2014/main" id="{AD417AFA-4B19-7146-B29C-8D8C9BF371F9}"/>
              </a:ext>
            </a:extLst>
          </p:cNvPr>
          <p:cNvCxnSpPr>
            <a:cxnSpLocks/>
          </p:cNvCxnSpPr>
          <p:nvPr/>
        </p:nvCxnSpPr>
        <p:spPr>
          <a:xfrm flipV="1">
            <a:off x="9752615" y="3084152"/>
            <a:ext cx="1100112" cy="97292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3F07E90-D0FB-8642-BE61-731160009B27}"/>
              </a:ext>
            </a:extLst>
          </p:cNvPr>
          <p:cNvSpPr/>
          <p:nvPr/>
        </p:nvSpPr>
        <p:spPr>
          <a:xfrm>
            <a:off x="7997707" y="1494234"/>
            <a:ext cx="906692" cy="240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4" name="Straight Arrow Connector 33">
            <a:extLst>
              <a:ext uri="{FF2B5EF4-FFF2-40B4-BE49-F238E27FC236}">
                <a16:creationId xmlns:a16="http://schemas.microsoft.com/office/drawing/2014/main" id="{A5288D5F-AA7D-1948-9CDE-CDFD91766DA2}"/>
              </a:ext>
            </a:extLst>
          </p:cNvPr>
          <p:cNvCxnSpPr>
            <a:cxnSpLocks/>
          </p:cNvCxnSpPr>
          <p:nvPr/>
        </p:nvCxnSpPr>
        <p:spPr>
          <a:xfrm>
            <a:off x="8904399" y="1614306"/>
            <a:ext cx="170818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614C1E-9755-234B-91FB-2A696A423FB5}"/>
              </a:ext>
            </a:extLst>
          </p:cNvPr>
          <p:cNvSpPr txBox="1"/>
          <p:nvPr/>
        </p:nvSpPr>
        <p:spPr>
          <a:xfrm>
            <a:off x="10670313" y="1090968"/>
            <a:ext cx="1246334" cy="1938992"/>
          </a:xfrm>
          <a:prstGeom prst="rect">
            <a:avLst/>
          </a:prstGeom>
          <a:noFill/>
          <a:ln>
            <a:solidFill>
              <a:schemeClr val="tx1"/>
            </a:solidFill>
          </a:ln>
        </p:spPr>
        <p:txBody>
          <a:bodyPr wrap="square" rtlCol="0">
            <a:spAutoFit/>
          </a:bodyPr>
          <a:lstStyle/>
          <a:p>
            <a:r>
              <a:rPr lang="en-GB" sz="1200" dirty="0"/>
              <a:t>Minimum number of meals  that the customer must add before continuing to purchase. This is based on the ‘Meal Plan’ they picked before. </a:t>
            </a:r>
          </a:p>
        </p:txBody>
      </p:sp>
      <p:sp>
        <p:nvSpPr>
          <p:cNvPr id="39" name="Rectangle 38">
            <a:extLst>
              <a:ext uri="{FF2B5EF4-FFF2-40B4-BE49-F238E27FC236}">
                <a16:creationId xmlns:a16="http://schemas.microsoft.com/office/drawing/2014/main" id="{AAF1D469-F12F-004E-AEB7-63AAF5DB173D}"/>
              </a:ext>
            </a:extLst>
          </p:cNvPr>
          <p:cNvSpPr/>
          <p:nvPr/>
        </p:nvSpPr>
        <p:spPr>
          <a:xfrm>
            <a:off x="7909961" y="1799272"/>
            <a:ext cx="1854639" cy="210309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6B66454C-419A-A147-B418-B9847B75E444}"/>
              </a:ext>
            </a:extLst>
          </p:cNvPr>
          <p:cNvCxnSpPr>
            <a:cxnSpLocks/>
          </p:cNvCxnSpPr>
          <p:nvPr/>
        </p:nvCxnSpPr>
        <p:spPr>
          <a:xfrm>
            <a:off x="9765231" y="3160870"/>
            <a:ext cx="1004371" cy="1117695"/>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02EADC3-BD32-9F49-AD98-684726976900}"/>
              </a:ext>
            </a:extLst>
          </p:cNvPr>
          <p:cNvSpPr txBox="1"/>
          <p:nvPr/>
        </p:nvSpPr>
        <p:spPr>
          <a:xfrm>
            <a:off x="10592072" y="4355282"/>
            <a:ext cx="1828122" cy="1938992"/>
          </a:xfrm>
          <a:prstGeom prst="rect">
            <a:avLst/>
          </a:prstGeom>
          <a:noFill/>
          <a:ln>
            <a:solidFill>
              <a:schemeClr val="tx1"/>
            </a:solidFill>
          </a:ln>
        </p:spPr>
        <p:txBody>
          <a:bodyPr wrap="square" rtlCol="0">
            <a:spAutoFit/>
          </a:bodyPr>
          <a:lstStyle/>
          <a:p>
            <a:r>
              <a:rPr lang="en-GB" sz="1200" dirty="0"/>
              <a:t>”Basket” Feature: </a:t>
            </a:r>
          </a:p>
          <a:p>
            <a:r>
              <a:rPr lang="en-GB" sz="1200" dirty="0"/>
              <a:t>As users add their meals to their ‘shopping basket’, our website calculates the average nutrients &amp; calories given per day. (‘Total Nutrients From Products’ Divided By ‘Days selected in their Meal Plan’)</a:t>
            </a:r>
          </a:p>
        </p:txBody>
      </p:sp>
      <p:sp>
        <p:nvSpPr>
          <p:cNvPr id="43" name="Rectangle 42">
            <a:extLst>
              <a:ext uri="{FF2B5EF4-FFF2-40B4-BE49-F238E27FC236}">
                <a16:creationId xmlns:a16="http://schemas.microsoft.com/office/drawing/2014/main" id="{43E96793-F232-E848-833C-F266EDF350EF}"/>
              </a:ext>
            </a:extLst>
          </p:cNvPr>
          <p:cNvSpPr/>
          <p:nvPr/>
        </p:nvSpPr>
        <p:spPr>
          <a:xfrm>
            <a:off x="8301047" y="4252625"/>
            <a:ext cx="1073861" cy="53722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4" name="Straight Arrow Connector 43">
            <a:extLst>
              <a:ext uri="{FF2B5EF4-FFF2-40B4-BE49-F238E27FC236}">
                <a16:creationId xmlns:a16="http://schemas.microsoft.com/office/drawing/2014/main" id="{E877A6FE-734B-B246-98D9-14622B3EB930}"/>
              </a:ext>
            </a:extLst>
          </p:cNvPr>
          <p:cNvCxnSpPr>
            <a:cxnSpLocks/>
          </p:cNvCxnSpPr>
          <p:nvPr/>
        </p:nvCxnSpPr>
        <p:spPr>
          <a:xfrm>
            <a:off x="9378135" y="4568104"/>
            <a:ext cx="1213937" cy="347967"/>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7FF536D-5D49-3D4C-A170-C75A12F8EE8B}"/>
              </a:ext>
            </a:extLst>
          </p:cNvPr>
          <p:cNvCxnSpPr>
            <a:cxnSpLocks/>
          </p:cNvCxnSpPr>
          <p:nvPr/>
        </p:nvCxnSpPr>
        <p:spPr>
          <a:xfrm>
            <a:off x="8778621" y="4990664"/>
            <a:ext cx="323274" cy="35786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4298BA76-EAE9-7741-9333-94C205595BAF}"/>
              </a:ext>
            </a:extLst>
          </p:cNvPr>
          <p:cNvSpPr/>
          <p:nvPr/>
        </p:nvSpPr>
        <p:spPr>
          <a:xfrm>
            <a:off x="8536200" y="4839373"/>
            <a:ext cx="565695" cy="1605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49">
            <a:extLst>
              <a:ext uri="{FF2B5EF4-FFF2-40B4-BE49-F238E27FC236}">
                <a16:creationId xmlns:a16="http://schemas.microsoft.com/office/drawing/2014/main" id="{D8FE4334-B4B4-5D41-9C09-C33227BA81B9}"/>
              </a:ext>
            </a:extLst>
          </p:cNvPr>
          <p:cNvSpPr/>
          <p:nvPr/>
        </p:nvSpPr>
        <p:spPr>
          <a:xfrm>
            <a:off x="7982220" y="1884687"/>
            <a:ext cx="191962" cy="4475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TextBox 52">
            <a:extLst>
              <a:ext uri="{FF2B5EF4-FFF2-40B4-BE49-F238E27FC236}">
                <a16:creationId xmlns:a16="http://schemas.microsoft.com/office/drawing/2014/main" id="{1ED5390D-184A-C349-AF13-3B21D4D983F4}"/>
              </a:ext>
            </a:extLst>
          </p:cNvPr>
          <p:cNvSpPr txBox="1"/>
          <p:nvPr/>
        </p:nvSpPr>
        <p:spPr>
          <a:xfrm>
            <a:off x="5927109" y="159081"/>
            <a:ext cx="1671210" cy="707886"/>
          </a:xfrm>
          <a:prstGeom prst="rect">
            <a:avLst/>
          </a:prstGeom>
          <a:noFill/>
          <a:ln>
            <a:solidFill>
              <a:schemeClr val="tx1"/>
            </a:solidFill>
          </a:ln>
        </p:spPr>
        <p:txBody>
          <a:bodyPr wrap="square" rtlCol="0">
            <a:spAutoFit/>
          </a:bodyPr>
          <a:lstStyle/>
          <a:p>
            <a:r>
              <a:rPr lang="en-GB" sz="1000" dirty="0"/>
              <a:t>The user has the option of adding or removing meals from the right bar also using the ‘+’ and ‘–’ buttons. </a:t>
            </a:r>
          </a:p>
        </p:txBody>
      </p:sp>
      <p:sp>
        <p:nvSpPr>
          <p:cNvPr id="55" name="Rectangle 54">
            <a:extLst>
              <a:ext uri="{FF2B5EF4-FFF2-40B4-BE49-F238E27FC236}">
                <a16:creationId xmlns:a16="http://schemas.microsoft.com/office/drawing/2014/main" id="{1FF3A753-9CBA-F94E-A19E-074D65B580C9}"/>
              </a:ext>
            </a:extLst>
          </p:cNvPr>
          <p:cNvSpPr/>
          <p:nvPr/>
        </p:nvSpPr>
        <p:spPr>
          <a:xfrm>
            <a:off x="6606851" y="1458795"/>
            <a:ext cx="1197875" cy="2755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7" name="Elbow Connector 56">
            <a:extLst>
              <a:ext uri="{FF2B5EF4-FFF2-40B4-BE49-F238E27FC236}">
                <a16:creationId xmlns:a16="http://schemas.microsoft.com/office/drawing/2014/main" id="{ADFB5DC9-CF22-C146-B954-19D708D24051}"/>
              </a:ext>
            </a:extLst>
          </p:cNvPr>
          <p:cNvCxnSpPr>
            <a:cxnSpLocks/>
            <a:stCxn id="50" idx="1"/>
          </p:cNvCxnSpPr>
          <p:nvPr/>
        </p:nvCxnSpPr>
        <p:spPr>
          <a:xfrm rot="10800000">
            <a:off x="6183030" y="861724"/>
            <a:ext cx="1799190" cy="1246746"/>
          </a:xfrm>
          <a:prstGeom prst="bentConnector3">
            <a:avLst>
              <a:gd name="adj1" fmla="val 9979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4C225FC-0272-2D4F-941C-D5228B63AE66}"/>
              </a:ext>
            </a:extLst>
          </p:cNvPr>
          <p:cNvCxnSpPr>
            <a:cxnSpLocks/>
          </p:cNvCxnSpPr>
          <p:nvPr/>
        </p:nvCxnSpPr>
        <p:spPr>
          <a:xfrm flipV="1">
            <a:off x="7375510" y="130553"/>
            <a:ext cx="664442" cy="1327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DFFBEBC-ADEB-0B4C-AD4A-C7ED2B1B5A31}"/>
              </a:ext>
            </a:extLst>
          </p:cNvPr>
          <p:cNvSpPr txBox="1"/>
          <p:nvPr/>
        </p:nvSpPr>
        <p:spPr>
          <a:xfrm>
            <a:off x="8080069" y="30727"/>
            <a:ext cx="3183353" cy="830997"/>
          </a:xfrm>
          <a:prstGeom prst="rect">
            <a:avLst/>
          </a:prstGeom>
          <a:noFill/>
          <a:ln>
            <a:solidFill>
              <a:schemeClr val="tx1"/>
            </a:solidFill>
          </a:ln>
        </p:spPr>
        <p:txBody>
          <a:bodyPr wrap="square" rtlCol="0">
            <a:spAutoFit/>
          </a:bodyPr>
          <a:lstStyle/>
          <a:p>
            <a:r>
              <a:rPr lang="en-GB" sz="1200" dirty="0"/>
              <a:t>User is able to Filter the products based on: </a:t>
            </a:r>
          </a:p>
          <a:p>
            <a:pPr marL="171450" indent="-171450">
              <a:buFontTx/>
              <a:buChar char="-"/>
            </a:pPr>
            <a:r>
              <a:rPr lang="en-GB" sz="1200" dirty="0"/>
              <a:t>Halal Options</a:t>
            </a:r>
          </a:p>
          <a:p>
            <a:pPr marL="171450" indent="-171450">
              <a:buFontTx/>
              <a:buChar char="-"/>
            </a:pPr>
            <a:r>
              <a:rPr lang="en-GB" sz="1200" dirty="0"/>
              <a:t>Vegan Options</a:t>
            </a:r>
          </a:p>
          <a:p>
            <a:pPr marL="171450" indent="-171450">
              <a:buFontTx/>
              <a:buChar char="-"/>
            </a:pPr>
            <a:r>
              <a:rPr lang="en-GB" sz="1200" dirty="0"/>
              <a:t>Vegetarian Options </a:t>
            </a:r>
          </a:p>
        </p:txBody>
      </p:sp>
      <p:pic>
        <p:nvPicPr>
          <p:cNvPr id="72" name="Picture 71">
            <a:extLst>
              <a:ext uri="{FF2B5EF4-FFF2-40B4-BE49-F238E27FC236}">
                <a16:creationId xmlns:a16="http://schemas.microsoft.com/office/drawing/2014/main" id="{89714DE4-A50A-A840-A778-386655485DA1}"/>
              </a:ext>
            </a:extLst>
          </p:cNvPr>
          <p:cNvPicPr>
            <a:picLocks noChangeAspect="1"/>
          </p:cNvPicPr>
          <p:nvPr/>
        </p:nvPicPr>
        <p:blipFill>
          <a:blip r:embed="rId3"/>
          <a:stretch>
            <a:fillRect/>
          </a:stretch>
        </p:blipFill>
        <p:spPr>
          <a:xfrm>
            <a:off x="2495550" y="924628"/>
            <a:ext cx="483916" cy="452999"/>
          </a:xfrm>
          <a:prstGeom prst="rect">
            <a:avLst/>
          </a:prstGeom>
        </p:spPr>
      </p:pic>
      <p:sp>
        <p:nvSpPr>
          <p:cNvPr id="73" name="TextBox 72">
            <a:extLst>
              <a:ext uri="{FF2B5EF4-FFF2-40B4-BE49-F238E27FC236}">
                <a16:creationId xmlns:a16="http://schemas.microsoft.com/office/drawing/2014/main" id="{F0653DF1-C04A-754D-A34B-192F44ED95A3}"/>
              </a:ext>
            </a:extLst>
          </p:cNvPr>
          <p:cNvSpPr txBox="1"/>
          <p:nvPr/>
        </p:nvSpPr>
        <p:spPr>
          <a:xfrm>
            <a:off x="7721029" y="985641"/>
            <a:ext cx="2133600" cy="307777"/>
          </a:xfrm>
          <a:prstGeom prst="rect">
            <a:avLst/>
          </a:prstGeom>
          <a:noFill/>
          <a:ln w="38100">
            <a:solidFill>
              <a:srgbClr val="FF0000"/>
            </a:solidFill>
          </a:ln>
        </p:spPr>
        <p:txBody>
          <a:bodyPr wrap="square" rtlCol="0">
            <a:spAutoFit/>
          </a:bodyPr>
          <a:lstStyle/>
          <a:p>
            <a:r>
              <a:rPr lang="en-GB" sz="1400" dirty="0">
                <a:solidFill>
                  <a:srgbClr val="7030A0"/>
                </a:solidFill>
              </a:rPr>
              <a:t>Menu Bar 2B</a:t>
            </a:r>
          </a:p>
        </p:txBody>
      </p:sp>
      <p:sp>
        <p:nvSpPr>
          <p:cNvPr id="74" name="TextBox 73">
            <a:extLst>
              <a:ext uri="{FF2B5EF4-FFF2-40B4-BE49-F238E27FC236}">
                <a16:creationId xmlns:a16="http://schemas.microsoft.com/office/drawing/2014/main" id="{0654BF6B-0C07-8748-9E4F-BDEAF2B19EE3}"/>
              </a:ext>
            </a:extLst>
          </p:cNvPr>
          <p:cNvSpPr txBox="1"/>
          <p:nvPr/>
        </p:nvSpPr>
        <p:spPr>
          <a:xfrm>
            <a:off x="3273218" y="1008295"/>
            <a:ext cx="1850721" cy="307777"/>
          </a:xfrm>
          <a:prstGeom prst="rect">
            <a:avLst/>
          </a:prstGeom>
          <a:noFill/>
          <a:ln w="38100">
            <a:solidFill>
              <a:srgbClr val="FF0000"/>
            </a:solidFill>
          </a:ln>
        </p:spPr>
        <p:txBody>
          <a:bodyPr wrap="square" rtlCol="0">
            <a:spAutoFit/>
          </a:bodyPr>
          <a:lstStyle/>
          <a:p>
            <a:r>
              <a:rPr lang="en-GB" sz="1400" dirty="0">
                <a:solidFill>
                  <a:srgbClr val="7030A0"/>
                </a:solidFill>
              </a:rPr>
              <a:t>Menu Bar 1B </a:t>
            </a:r>
          </a:p>
        </p:txBody>
      </p:sp>
      <p:sp>
        <p:nvSpPr>
          <p:cNvPr id="41" name="TextBox 40">
            <a:extLst>
              <a:ext uri="{FF2B5EF4-FFF2-40B4-BE49-F238E27FC236}">
                <a16:creationId xmlns:a16="http://schemas.microsoft.com/office/drawing/2014/main" id="{14A2D4C9-F986-1048-B9DE-CA7617527EDC}"/>
              </a:ext>
            </a:extLst>
          </p:cNvPr>
          <p:cNvSpPr txBox="1"/>
          <p:nvPr/>
        </p:nvSpPr>
        <p:spPr>
          <a:xfrm>
            <a:off x="5321902" y="1054461"/>
            <a:ext cx="1925648" cy="215444"/>
          </a:xfrm>
          <a:prstGeom prst="rect">
            <a:avLst/>
          </a:prstGeom>
          <a:noFill/>
          <a:ln w="41275">
            <a:solidFill>
              <a:srgbClr val="FF0000"/>
            </a:solidFill>
          </a:ln>
        </p:spPr>
        <p:txBody>
          <a:bodyPr wrap="square" rtlCol="0">
            <a:spAutoFit/>
          </a:bodyPr>
          <a:lstStyle/>
          <a:p>
            <a:r>
              <a:rPr lang="en-GB" sz="800" dirty="0"/>
              <a:t>Delivery Deadline: 1 HOUR 30 Minutes</a:t>
            </a:r>
          </a:p>
        </p:txBody>
      </p:sp>
      <p:sp>
        <p:nvSpPr>
          <p:cNvPr id="2" name="TextBox 1">
            <a:extLst>
              <a:ext uri="{FF2B5EF4-FFF2-40B4-BE49-F238E27FC236}">
                <a16:creationId xmlns:a16="http://schemas.microsoft.com/office/drawing/2014/main" id="{DBFB915B-BFBC-1F42-AF82-832418456EA1}"/>
              </a:ext>
            </a:extLst>
          </p:cNvPr>
          <p:cNvSpPr txBox="1"/>
          <p:nvPr/>
        </p:nvSpPr>
        <p:spPr>
          <a:xfrm>
            <a:off x="44960" y="1070391"/>
            <a:ext cx="1993629" cy="938719"/>
          </a:xfrm>
          <a:prstGeom prst="rect">
            <a:avLst/>
          </a:prstGeom>
          <a:noFill/>
          <a:ln>
            <a:solidFill>
              <a:schemeClr val="tx1"/>
            </a:solidFill>
          </a:ln>
        </p:spPr>
        <p:txBody>
          <a:bodyPr wrap="square" rtlCol="0">
            <a:spAutoFit/>
          </a:bodyPr>
          <a:lstStyle/>
          <a:p>
            <a:r>
              <a:rPr lang="en-US" sz="1100" dirty="0"/>
              <a:t>Stock Levels:</a:t>
            </a:r>
          </a:p>
          <a:p>
            <a:r>
              <a:rPr lang="en-US" sz="1100" dirty="0"/>
              <a:t>- For each item, will display ‘x orders left’ showing customer the number of meals in stock or ‘OUT OF STOCK’</a:t>
            </a:r>
          </a:p>
        </p:txBody>
      </p:sp>
      <p:sp>
        <p:nvSpPr>
          <p:cNvPr id="3" name="Rectangle 2">
            <a:extLst>
              <a:ext uri="{FF2B5EF4-FFF2-40B4-BE49-F238E27FC236}">
                <a16:creationId xmlns:a16="http://schemas.microsoft.com/office/drawing/2014/main" id="{99362936-B77B-D343-ACC7-5B011522C719}"/>
              </a:ext>
            </a:extLst>
          </p:cNvPr>
          <p:cNvSpPr/>
          <p:nvPr/>
        </p:nvSpPr>
        <p:spPr>
          <a:xfrm>
            <a:off x="6096000" y="4057072"/>
            <a:ext cx="579004" cy="26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10 orders left</a:t>
            </a:r>
          </a:p>
        </p:txBody>
      </p:sp>
      <p:sp>
        <p:nvSpPr>
          <p:cNvPr id="45" name="Rectangle 44">
            <a:extLst>
              <a:ext uri="{FF2B5EF4-FFF2-40B4-BE49-F238E27FC236}">
                <a16:creationId xmlns:a16="http://schemas.microsoft.com/office/drawing/2014/main" id="{AE688BA1-8505-1849-AC4B-2092DDCFBAD3}"/>
              </a:ext>
            </a:extLst>
          </p:cNvPr>
          <p:cNvSpPr/>
          <p:nvPr/>
        </p:nvSpPr>
        <p:spPr>
          <a:xfrm>
            <a:off x="6046355" y="4057072"/>
            <a:ext cx="658568" cy="2982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7" name="Straight Arrow Connector 46">
            <a:extLst>
              <a:ext uri="{FF2B5EF4-FFF2-40B4-BE49-F238E27FC236}">
                <a16:creationId xmlns:a16="http://schemas.microsoft.com/office/drawing/2014/main" id="{E297489B-6506-BE4C-A897-8A8A2A6D67CF}"/>
              </a:ext>
            </a:extLst>
          </p:cNvPr>
          <p:cNvCxnSpPr>
            <a:cxnSpLocks/>
            <a:stCxn id="3" idx="1"/>
            <a:endCxn id="2" idx="3"/>
          </p:cNvCxnSpPr>
          <p:nvPr/>
        </p:nvCxnSpPr>
        <p:spPr>
          <a:xfrm flipH="1" flipV="1">
            <a:off x="2038589" y="1539751"/>
            <a:ext cx="4057411" cy="26501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666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7C3C-F964-D34F-A24E-F08D0AEEFEA8}"/>
              </a:ext>
            </a:extLst>
          </p:cNvPr>
          <p:cNvSpPr>
            <a:spLocks noGrp="1"/>
          </p:cNvSpPr>
          <p:nvPr>
            <p:ph type="title"/>
          </p:nvPr>
        </p:nvSpPr>
        <p:spPr>
          <a:xfrm>
            <a:off x="838200" y="365126"/>
            <a:ext cx="2906520" cy="399666"/>
          </a:xfrm>
        </p:spPr>
        <p:txBody>
          <a:bodyPr anchor="t">
            <a:normAutofit/>
          </a:bodyPr>
          <a:lstStyle/>
          <a:p>
            <a:r>
              <a:rPr lang="en-GB" sz="2000" dirty="0"/>
              <a:t>Landing Page / Home Page </a:t>
            </a:r>
          </a:p>
        </p:txBody>
      </p:sp>
      <p:pic>
        <p:nvPicPr>
          <p:cNvPr id="4" name="Picture 3">
            <a:extLst>
              <a:ext uri="{FF2B5EF4-FFF2-40B4-BE49-F238E27FC236}">
                <a16:creationId xmlns:a16="http://schemas.microsoft.com/office/drawing/2014/main" id="{843B003F-61A4-9A4B-86F7-D56A43844D73}"/>
              </a:ext>
            </a:extLst>
          </p:cNvPr>
          <p:cNvPicPr>
            <a:picLocks noChangeAspect="1"/>
          </p:cNvPicPr>
          <p:nvPr/>
        </p:nvPicPr>
        <p:blipFill>
          <a:blip r:embed="rId2"/>
          <a:stretch>
            <a:fillRect/>
          </a:stretch>
        </p:blipFill>
        <p:spPr>
          <a:xfrm>
            <a:off x="1281527" y="1095893"/>
            <a:ext cx="8097307" cy="4332317"/>
          </a:xfrm>
          <a:prstGeom prst="rect">
            <a:avLst/>
          </a:prstGeom>
        </p:spPr>
      </p:pic>
      <p:pic>
        <p:nvPicPr>
          <p:cNvPr id="6" name="Picture 5">
            <a:extLst>
              <a:ext uri="{FF2B5EF4-FFF2-40B4-BE49-F238E27FC236}">
                <a16:creationId xmlns:a16="http://schemas.microsoft.com/office/drawing/2014/main" id="{D35FF70F-F3F1-7E40-825E-794B6A02551D}"/>
              </a:ext>
            </a:extLst>
          </p:cNvPr>
          <p:cNvPicPr>
            <a:picLocks noChangeAspect="1"/>
          </p:cNvPicPr>
          <p:nvPr/>
        </p:nvPicPr>
        <p:blipFill>
          <a:blip r:embed="rId3"/>
          <a:stretch>
            <a:fillRect/>
          </a:stretch>
        </p:blipFill>
        <p:spPr>
          <a:xfrm>
            <a:off x="1444015" y="1165412"/>
            <a:ext cx="483916" cy="452999"/>
          </a:xfrm>
          <a:prstGeom prst="rect">
            <a:avLst/>
          </a:prstGeom>
        </p:spPr>
      </p:pic>
      <p:sp>
        <p:nvSpPr>
          <p:cNvPr id="7" name="Rectangle 6">
            <a:extLst>
              <a:ext uri="{FF2B5EF4-FFF2-40B4-BE49-F238E27FC236}">
                <a16:creationId xmlns:a16="http://schemas.microsoft.com/office/drawing/2014/main" id="{DC16D307-6BF0-434C-9F32-3CB3AA87D949}"/>
              </a:ext>
            </a:extLst>
          </p:cNvPr>
          <p:cNvSpPr/>
          <p:nvPr/>
        </p:nvSpPr>
        <p:spPr>
          <a:xfrm>
            <a:off x="1233342" y="986874"/>
            <a:ext cx="927849" cy="72394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Straight Arrow Connector 8">
            <a:extLst>
              <a:ext uri="{FF2B5EF4-FFF2-40B4-BE49-F238E27FC236}">
                <a16:creationId xmlns:a16="http://schemas.microsoft.com/office/drawing/2014/main" id="{E3B85D68-6BDA-5048-9572-2C71A36554B9}"/>
              </a:ext>
            </a:extLst>
          </p:cNvPr>
          <p:cNvCxnSpPr>
            <a:stCxn id="7" idx="3"/>
          </p:cNvCxnSpPr>
          <p:nvPr/>
        </p:nvCxnSpPr>
        <p:spPr>
          <a:xfrm flipV="1">
            <a:off x="2161191" y="986874"/>
            <a:ext cx="890866" cy="3619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5F9FB2-1AC6-3D42-8CAC-BDADE5B92B5A}"/>
              </a:ext>
            </a:extLst>
          </p:cNvPr>
          <p:cNvSpPr txBox="1"/>
          <p:nvPr/>
        </p:nvSpPr>
        <p:spPr>
          <a:xfrm>
            <a:off x="3159633" y="806823"/>
            <a:ext cx="2680448" cy="253916"/>
          </a:xfrm>
          <a:prstGeom prst="rect">
            <a:avLst/>
          </a:prstGeom>
          <a:noFill/>
        </p:spPr>
        <p:txBody>
          <a:bodyPr wrap="square" rtlCol="0">
            <a:spAutoFit/>
          </a:bodyPr>
          <a:lstStyle/>
          <a:p>
            <a:r>
              <a:rPr lang="en-GB" sz="1050" dirty="0"/>
              <a:t>Logo Image, Small, Position: Top left of page</a:t>
            </a:r>
          </a:p>
        </p:txBody>
      </p:sp>
      <p:cxnSp>
        <p:nvCxnSpPr>
          <p:cNvPr id="11" name="Straight Arrow Connector 10">
            <a:extLst>
              <a:ext uri="{FF2B5EF4-FFF2-40B4-BE49-F238E27FC236}">
                <a16:creationId xmlns:a16="http://schemas.microsoft.com/office/drawing/2014/main" id="{8E35D161-F1C5-0E42-9B08-2C935B64DD81}"/>
              </a:ext>
            </a:extLst>
          </p:cNvPr>
          <p:cNvCxnSpPr>
            <a:cxnSpLocks/>
          </p:cNvCxnSpPr>
          <p:nvPr/>
        </p:nvCxnSpPr>
        <p:spPr>
          <a:xfrm flipH="1" flipV="1">
            <a:off x="5795258" y="4953080"/>
            <a:ext cx="227446" cy="84036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78CC7E1-B9A9-4F4B-AF42-144C415FAB8D}"/>
              </a:ext>
            </a:extLst>
          </p:cNvPr>
          <p:cNvSpPr txBox="1"/>
          <p:nvPr/>
        </p:nvSpPr>
        <p:spPr>
          <a:xfrm>
            <a:off x="5450116" y="5793449"/>
            <a:ext cx="4241127" cy="769441"/>
          </a:xfrm>
          <a:prstGeom prst="rect">
            <a:avLst/>
          </a:prstGeom>
          <a:noFill/>
          <a:ln>
            <a:solidFill>
              <a:schemeClr val="tx1"/>
            </a:solidFill>
          </a:ln>
        </p:spPr>
        <p:txBody>
          <a:bodyPr wrap="square" rtlCol="0">
            <a:spAutoFit/>
          </a:bodyPr>
          <a:lstStyle/>
          <a:p>
            <a:r>
              <a:rPr lang="en-GB" sz="1100" dirty="0"/>
              <a:t>Slideshow – Needs to be able to display images and videos. This space will be used to promote new products or features etc, so has to be easily accessible and modifiable by an Admin (i.e. adding a new image, or a new video)</a:t>
            </a:r>
          </a:p>
        </p:txBody>
      </p:sp>
      <p:sp>
        <p:nvSpPr>
          <p:cNvPr id="16" name="Rectangle 15">
            <a:extLst>
              <a:ext uri="{FF2B5EF4-FFF2-40B4-BE49-F238E27FC236}">
                <a16:creationId xmlns:a16="http://schemas.microsoft.com/office/drawing/2014/main" id="{B73F3E4E-0823-D949-9910-C750A7B7815E}"/>
              </a:ext>
            </a:extLst>
          </p:cNvPr>
          <p:cNvSpPr/>
          <p:nvPr/>
        </p:nvSpPr>
        <p:spPr>
          <a:xfrm>
            <a:off x="8406161" y="1618411"/>
            <a:ext cx="858437" cy="373351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Straight Arrow Connector 16">
            <a:extLst>
              <a:ext uri="{FF2B5EF4-FFF2-40B4-BE49-F238E27FC236}">
                <a16:creationId xmlns:a16="http://schemas.microsoft.com/office/drawing/2014/main" id="{366E6E56-7669-2D41-B5B7-C836295CFBCE}"/>
              </a:ext>
            </a:extLst>
          </p:cNvPr>
          <p:cNvCxnSpPr>
            <a:cxnSpLocks/>
          </p:cNvCxnSpPr>
          <p:nvPr/>
        </p:nvCxnSpPr>
        <p:spPr>
          <a:xfrm flipV="1">
            <a:off x="9264598" y="2560673"/>
            <a:ext cx="627530" cy="1"/>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91277E-5C5A-DF4D-8C61-F2B0C97FC2FB}"/>
              </a:ext>
            </a:extLst>
          </p:cNvPr>
          <p:cNvSpPr txBox="1"/>
          <p:nvPr/>
        </p:nvSpPr>
        <p:spPr>
          <a:xfrm>
            <a:off x="10022115" y="2251272"/>
            <a:ext cx="1775013" cy="2839239"/>
          </a:xfrm>
          <a:prstGeom prst="rect">
            <a:avLst/>
          </a:prstGeom>
          <a:noFill/>
        </p:spPr>
        <p:txBody>
          <a:bodyPr wrap="square" rtlCol="0">
            <a:spAutoFit/>
          </a:bodyPr>
          <a:lstStyle/>
          <a:p>
            <a:r>
              <a:rPr lang="en-GB" sz="1050" dirty="0"/>
              <a:t>This is referred to as the ”How It Works” Feature. More details are explained on 3rd slide.</a:t>
            </a:r>
          </a:p>
          <a:p>
            <a:endParaRPr lang="en-GB" sz="1050" dirty="0"/>
          </a:p>
          <a:p>
            <a:r>
              <a:rPr lang="en-GB" sz="1050" dirty="0"/>
              <a:t>Requirements:</a:t>
            </a:r>
          </a:p>
          <a:p>
            <a:pPr marL="171450" indent="-171450">
              <a:buFontTx/>
              <a:buChar char="-"/>
            </a:pPr>
            <a:r>
              <a:rPr lang="en-GB" sz="1050" dirty="0"/>
              <a:t>Hover Function:</a:t>
            </a:r>
          </a:p>
          <a:p>
            <a:pPr marL="171450" indent="-171450">
              <a:buFontTx/>
              <a:buChar char="-"/>
            </a:pPr>
            <a:r>
              <a:rPr lang="en-GB" sz="1050" dirty="0"/>
              <a:t>Text with more information will be revealed to user when the user places mouse on top of icon. </a:t>
            </a:r>
          </a:p>
          <a:p>
            <a:pPr marL="171450" indent="-171450">
              <a:buFontTx/>
              <a:buChar char="-"/>
            </a:pPr>
            <a:r>
              <a:rPr lang="en-GB" sz="1050" dirty="0"/>
              <a:t>Text that is revealed will explains how our service works - each icon has a explains each process of our service. </a:t>
            </a:r>
          </a:p>
        </p:txBody>
      </p:sp>
      <p:sp>
        <p:nvSpPr>
          <p:cNvPr id="20" name="TextBox 19">
            <a:extLst>
              <a:ext uri="{FF2B5EF4-FFF2-40B4-BE49-F238E27FC236}">
                <a16:creationId xmlns:a16="http://schemas.microsoft.com/office/drawing/2014/main" id="{E25E52A7-982A-9949-AD73-A58D188E9372}"/>
              </a:ext>
            </a:extLst>
          </p:cNvPr>
          <p:cNvSpPr txBox="1"/>
          <p:nvPr/>
        </p:nvSpPr>
        <p:spPr>
          <a:xfrm>
            <a:off x="6915846" y="1198624"/>
            <a:ext cx="2133600" cy="369332"/>
          </a:xfrm>
          <a:prstGeom prst="rect">
            <a:avLst/>
          </a:prstGeom>
          <a:noFill/>
          <a:ln w="38100">
            <a:solidFill>
              <a:schemeClr val="tx1"/>
            </a:solidFill>
          </a:ln>
        </p:spPr>
        <p:txBody>
          <a:bodyPr wrap="square" rtlCol="0">
            <a:spAutoFit/>
          </a:bodyPr>
          <a:lstStyle/>
          <a:p>
            <a:r>
              <a:rPr lang="en-GB" dirty="0">
                <a:solidFill>
                  <a:srgbClr val="7030A0"/>
                </a:solidFill>
              </a:rPr>
              <a:t>Menu Bar 2A</a:t>
            </a:r>
          </a:p>
        </p:txBody>
      </p:sp>
      <p:sp>
        <p:nvSpPr>
          <p:cNvPr id="21" name="TextBox 20">
            <a:extLst>
              <a:ext uri="{FF2B5EF4-FFF2-40B4-BE49-F238E27FC236}">
                <a16:creationId xmlns:a16="http://schemas.microsoft.com/office/drawing/2014/main" id="{A7D5AECA-F9CD-AF46-A9A4-DDDFC05CD65D}"/>
              </a:ext>
            </a:extLst>
          </p:cNvPr>
          <p:cNvSpPr txBox="1"/>
          <p:nvPr/>
        </p:nvSpPr>
        <p:spPr>
          <a:xfrm>
            <a:off x="2693470" y="1240463"/>
            <a:ext cx="1434352" cy="369332"/>
          </a:xfrm>
          <a:prstGeom prst="rect">
            <a:avLst/>
          </a:prstGeom>
          <a:noFill/>
          <a:ln w="38100">
            <a:solidFill>
              <a:schemeClr val="tx1"/>
            </a:solidFill>
          </a:ln>
        </p:spPr>
        <p:txBody>
          <a:bodyPr wrap="square" rtlCol="0">
            <a:spAutoFit/>
          </a:bodyPr>
          <a:lstStyle/>
          <a:p>
            <a:r>
              <a:rPr lang="en-GB" dirty="0">
                <a:solidFill>
                  <a:srgbClr val="7030A0"/>
                </a:solidFill>
              </a:rPr>
              <a:t>Menu Bar 1A </a:t>
            </a:r>
          </a:p>
        </p:txBody>
      </p:sp>
      <p:sp>
        <p:nvSpPr>
          <p:cNvPr id="22" name="TextBox 21">
            <a:extLst>
              <a:ext uri="{FF2B5EF4-FFF2-40B4-BE49-F238E27FC236}">
                <a16:creationId xmlns:a16="http://schemas.microsoft.com/office/drawing/2014/main" id="{321F829B-5BD3-FD42-A9C5-0A64DC9D313A}"/>
              </a:ext>
            </a:extLst>
          </p:cNvPr>
          <p:cNvSpPr txBox="1"/>
          <p:nvPr/>
        </p:nvSpPr>
        <p:spPr>
          <a:xfrm>
            <a:off x="9578363" y="208489"/>
            <a:ext cx="2411683" cy="969496"/>
          </a:xfrm>
          <a:prstGeom prst="rect">
            <a:avLst/>
          </a:prstGeom>
          <a:noFill/>
          <a:ln w="38100">
            <a:solidFill>
              <a:schemeClr val="tx1"/>
            </a:solidFill>
          </a:ln>
        </p:spPr>
        <p:txBody>
          <a:bodyPr wrap="square" rtlCol="0" anchor="t">
            <a:spAutoFit/>
          </a:bodyPr>
          <a:lstStyle/>
          <a:p>
            <a:r>
              <a:rPr lang="en-GB" sz="1200" dirty="0">
                <a:solidFill>
                  <a:srgbClr val="7030A0"/>
                </a:solidFill>
              </a:rPr>
              <a:t>Menu Bar 1A, (In Order: Left to Right):</a:t>
            </a:r>
          </a:p>
          <a:p>
            <a:pPr marL="171450" indent="-171450">
              <a:buFontTx/>
              <a:buChar char="-"/>
            </a:pPr>
            <a:r>
              <a:rPr lang="en-GB" sz="1050" dirty="0">
                <a:solidFill>
                  <a:srgbClr val="7030A0"/>
                </a:solidFill>
              </a:rPr>
              <a:t>‘Our Menu’ Page Link</a:t>
            </a:r>
          </a:p>
          <a:p>
            <a:pPr marL="171450" indent="-171450">
              <a:buFontTx/>
              <a:buChar char="-"/>
            </a:pPr>
            <a:r>
              <a:rPr lang="en-GB" sz="1050" dirty="0">
                <a:solidFill>
                  <a:srgbClr val="7030A0"/>
                </a:solidFill>
              </a:rPr>
              <a:t> ‘How It Works’ Page Link</a:t>
            </a:r>
          </a:p>
          <a:p>
            <a:pPr marL="171450" indent="-171450">
              <a:buFontTx/>
              <a:buChar char="-"/>
            </a:pPr>
            <a:r>
              <a:rPr lang="en-GB" sz="1050" dirty="0">
                <a:solidFill>
                  <a:srgbClr val="7030A0"/>
                </a:solidFill>
              </a:rPr>
              <a:t>‘Pricing’ Page Link</a:t>
            </a:r>
          </a:p>
        </p:txBody>
      </p:sp>
      <p:sp>
        <p:nvSpPr>
          <p:cNvPr id="23" name="TextBox 22">
            <a:extLst>
              <a:ext uri="{FF2B5EF4-FFF2-40B4-BE49-F238E27FC236}">
                <a16:creationId xmlns:a16="http://schemas.microsoft.com/office/drawing/2014/main" id="{2386E2BB-EFD7-2E47-A3FD-E0B8A5D6A981}"/>
              </a:ext>
            </a:extLst>
          </p:cNvPr>
          <p:cNvSpPr txBox="1"/>
          <p:nvPr/>
        </p:nvSpPr>
        <p:spPr>
          <a:xfrm>
            <a:off x="9578363" y="1278012"/>
            <a:ext cx="2411683" cy="769441"/>
          </a:xfrm>
          <a:prstGeom prst="rect">
            <a:avLst/>
          </a:prstGeom>
          <a:noFill/>
          <a:ln w="38100">
            <a:solidFill>
              <a:schemeClr val="tx1"/>
            </a:solidFill>
          </a:ln>
        </p:spPr>
        <p:txBody>
          <a:bodyPr wrap="square" rtlCol="0" anchor="t">
            <a:spAutoFit/>
          </a:bodyPr>
          <a:lstStyle/>
          <a:p>
            <a:r>
              <a:rPr lang="en-GB" sz="1100" dirty="0">
                <a:solidFill>
                  <a:srgbClr val="7030A0"/>
                </a:solidFill>
              </a:rPr>
              <a:t>Menu Bar 2A, (In Order: Left to Right):</a:t>
            </a:r>
          </a:p>
          <a:p>
            <a:pPr marL="285750" indent="-285750">
              <a:buFontTx/>
              <a:buChar char="-"/>
            </a:pPr>
            <a:r>
              <a:rPr lang="en-GB" sz="1100" dirty="0">
                <a:solidFill>
                  <a:srgbClr val="7030A0"/>
                </a:solidFill>
              </a:rPr>
              <a:t>Log In (Links to ‘Log In’ Page)</a:t>
            </a:r>
          </a:p>
          <a:p>
            <a:pPr marL="285750" indent="-285750">
              <a:buFontTx/>
              <a:buChar char="-"/>
            </a:pPr>
            <a:r>
              <a:rPr lang="en-GB" sz="1100" dirty="0">
                <a:solidFill>
                  <a:srgbClr val="7030A0"/>
                </a:solidFill>
              </a:rPr>
              <a:t>Sign Up (Links to ‘Register Process’)</a:t>
            </a:r>
          </a:p>
        </p:txBody>
      </p:sp>
      <p:sp>
        <p:nvSpPr>
          <p:cNvPr id="24" name="Rectangle 23">
            <a:extLst>
              <a:ext uri="{FF2B5EF4-FFF2-40B4-BE49-F238E27FC236}">
                <a16:creationId xmlns:a16="http://schemas.microsoft.com/office/drawing/2014/main" id="{A1182545-8E17-7D49-8670-37B16EF0F2B6}"/>
              </a:ext>
            </a:extLst>
          </p:cNvPr>
          <p:cNvSpPr/>
          <p:nvPr/>
        </p:nvSpPr>
        <p:spPr>
          <a:xfrm>
            <a:off x="3598904" y="1618411"/>
            <a:ext cx="2635624" cy="2910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65F6D85A-9991-7A44-A7EB-44B14393DDBA}"/>
              </a:ext>
            </a:extLst>
          </p:cNvPr>
          <p:cNvCxnSpPr>
            <a:cxnSpLocks/>
          </p:cNvCxnSpPr>
          <p:nvPr/>
        </p:nvCxnSpPr>
        <p:spPr>
          <a:xfrm flipH="1">
            <a:off x="1180610" y="1917903"/>
            <a:ext cx="3394295" cy="5140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5B545AE-D993-284F-90BE-5D41B89DD39B}"/>
              </a:ext>
            </a:extLst>
          </p:cNvPr>
          <p:cNvSpPr txBox="1"/>
          <p:nvPr/>
        </p:nvSpPr>
        <p:spPr>
          <a:xfrm>
            <a:off x="83535" y="2174951"/>
            <a:ext cx="1084266" cy="2123658"/>
          </a:xfrm>
          <a:prstGeom prst="rect">
            <a:avLst/>
          </a:prstGeom>
          <a:noFill/>
          <a:ln>
            <a:solidFill>
              <a:schemeClr val="tx1"/>
            </a:solidFill>
          </a:ln>
        </p:spPr>
        <p:txBody>
          <a:bodyPr wrap="square" rtlCol="0">
            <a:spAutoFit/>
          </a:bodyPr>
          <a:lstStyle/>
          <a:p>
            <a:r>
              <a:rPr lang="en-GB" sz="1100" dirty="0"/>
              <a:t>Promotional Offers such as this may be placed here in the future. However, for the purpose of this initial website – this will not be done. Please ignore.  </a:t>
            </a:r>
          </a:p>
        </p:txBody>
      </p:sp>
      <p:sp>
        <p:nvSpPr>
          <p:cNvPr id="30" name="TextBox 29">
            <a:extLst>
              <a:ext uri="{FF2B5EF4-FFF2-40B4-BE49-F238E27FC236}">
                <a16:creationId xmlns:a16="http://schemas.microsoft.com/office/drawing/2014/main" id="{848125CA-95D3-D945-B07B-D28AF827A86F}"/>
              </a:ext>
            </a:extLst>
          </p:cNvPr>
          <p:cNvSpPr txBox="1"/>
          <p:nvPr/>
        </p:nvSpPr>
        <p:spPr>
          <a:xfrm>
            <a:off x="1450248" y="5426514"/>
            <a:ext cx="3612283" cy="1015663"/>
          </a:xfrm>
          <a:prstGeom prst="rect">
            <a:avLst/>
          </a:prstGeom>
          <a:noFill/>
          <a:ln>
            <a:solidFill>
              <a:schemeClr val="tx1"/>
            </a:solidFill>
          </a:ln>
        </p:spPr>
        <p:txBody>
          <a:bodyPr wrap="square" rtlCol="0">
            <a:spAutoFit/>
          </a:bodyPr>
          <a:lstStyle/>
          <a:p>
            <a:r>
              <a:rPr lang="en-GB" sz="1200" dirty="0"/>
              <a:t>‘Get Started’ Feature:</a:t>
            </a:r>
          </a:p>
          <a:p>
            <a:endParaRPr lang="en-GB" sz="1200" dirty="0"/>
          </a:p>
          <a:p>
            <a:r>
              <a:rPr lang="en-GB" sz="1200" dirty="0"/>
              <a:t>User will click and be sent to Registration Process If they are not ”Logged In” </a:t>
            </a:r>
          </a:p>
          <a:p>
            <a:r>
              <a:rPr lang="en-GB" sz="1200" dirty="0"/>
              <a:t>Link Sends User to ‘Order’ if they are logged in.</a:t>
            </a:r>
          </a:p>
        </p:txBody>
      </p:sp>
      <p:sp>
        <p:nvSpPr>
          <p:cNvPr id="31" name="TextBox 30">
            <a:extLst>
              <a:ext uri="{FF2B5EF4-FFF2-40B4-BE49-F238E27FC236}">
                <a16:creationId xmlns:a16="http://schemas.microsoft.com/office/drawing/2014/main" id="{97725C28-E85A-B04C-81B3-CEA0FDEF2F4D}"/>
              </a:ext>
            </a:extLst>
          </p:cNvPr>
          <p:cNvSpPr txBox="1"/>
          <p:nvPr/>
        </p:nvSpPr>
        <p:spPr>
          <a:xfrm>
            <a:off x="2350028" y="2369391"/>
            <a:ext cx="1394691" cy="923330"/>
          </a:xfrm>
          <a:prstGeom prst="rect">
            <a:avLst/>
          </a:prstGeom>
          <a:noFill/>
        </p:spPr>
        <p:txBody>
          <a:bodyPr wrap="square" rtlCol="0">
            <a:spAutoFit/>
          </a:bodyPr>
          <a:lstStyle/>
          <a:p>
            <a:r>
              <a:rPr lang="en-GB" dirty="0"/>
              <a:t>Delicious. Affordable. Delivered.</a:t>
            </a:r>
          </a:p>
        </p:txBody>
      </p:sp>
      <p:cxnSp>
        <p:nvCxnSpPr>
          <p:cNvPr id="32" name="Straight Arrow Connector 31">
            <a:extLst>
              <a:ext uri="{FF2B5EF4-FFF2-40B4-BE49-F238E27FC236}">
                <a16:creationId xmlns:a16="http://schemas.microsoft.com/office/drawing/2014/main" id="{C391F4F8-A3A8-DE45-8FB5-60329422DBD0}"/>
              </a:ext>
            </a:extLst>
          </p:cNvPr>
          <p:cNvCxnSpPr>
            <a:cxnSpLocks/>
          </p:cNvCxnSpPr>
          <p:nvPr/>
        </p:nvCxnSpPr>
        <p:spPr>
          <a:xfrm flipH="1" flipV="1">
            <a:off x="2938333" y="3745284"/>
            <a:ext cx="221300" cy="169310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E2C9291-FF9F-7147-99C0-0E4D3C7775C2}"/>
              </a:ext>
            </a:extLst>
          </p:cNvPr>
          <p:cNvSpPr/>
          <p:nvPr/>
        </p:nvSpPr>
        <p:spPr>
          <a:xfrm>
            <a:off x="2215655" y="3292721"/>
            <a:ext cx="1445356" cy="36464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5" name="Straight Arrow Connector 34">
            <a:extLst>
              <a:ext uri="{FF2B5EF4-FFF2-40B4-BE49-F238E27FC236}">
                <a16:creationId xmlns:a16="http://schemas.microsoft.com/office/drawing/2014/main" id="{B795BC35-1306-E344-8CF7-DC5D0CBDC082}"/>
              </a:ext>
            </a:extLst>
          </p:cNvPr>
          <p:cNvCxnSpPr>
            <a:cxnSpLocks/>
          </p:cNvCxnSpPr>
          <p:nvPr/>
        </p:nvCxnSpPr>
        <p:spPr>
          <a:xfrm flipH="1">
            <a:off x="3527056" y="2637779"/>
            <a:ext cx="435327" cy="21566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9C80D3-B5E3-1F4C-9F2E-8F9D314601FF}"/>
              </a:ext>
            </a:extLst>
          </p:cNvPr>
          <p:cNvSpPr txBox="1"/>
          <p:nvPr/>
        </p:nvSpPr>
        <p:spPr>
          <a:xfrm>
            <a:off x="3934880" y="2244449"/>
            <a:ext cx="1127651" cy="1477328"/>
          </a:xfrm>
          <a:prstGeom prst="rect">
            <a:avLst/>
          </a:prstGeom>
          <a:noFill/>
        </p:spPr>
        <p:txBody>
          <a:bodyPr wrap="square" rtlCol="0">
            <a:spAutoFit/>
          </a:bodyPr>
          <a:lstStyle/>
          <a:p>
            <a:r>
              <a:rPr lang="en-GB" dirty="0"/>
              <a:t>Text is attached to ‘Get Started’ Feature</a:t>
            </a:r>
          </a:p>
        </p:txBody>
      </p:sp>
      <p:sp>
        <p:nvSpPr>
          <p:cNvPr id="40" name="TextBox 39">
            <a:extLst>
              <a:ext uri="{FF2B5EF4-FFF2-40B4-BE49-F238E27FC236}">
                <a16:creationId xmlns:a16="http://schemas.microsoft.com/office/drawing/2014/main" id="{86D0C689-B33E-0845-91E2-90FCF5864BE3}"/>
              </a:ext>
            </a:extLst>
          </p:cNvPr>
          <p:cNvSpPr txBox="1"/>
          <p:nvPr/>
        </p:nvSpPr>
        <p:spPr>
          <a:xfrm>
            <a:off x="10651416" y="5140675"/>
            <a:ext cx="1404768" cy="1600438"/>
          </a:xfrm>
          <a:prstGeom prst="rect">
            <a:avLst/>
          </a:prstGeom>
          <a:noFill/>
          <a:ln w="38100">
            <a:solidFill>
              <a:schemeClr val="tx1"/>
            </a:solidFill>
          </a:ln>
        </p:spPr>
        <p:txBody>
          <a:bodyPr wrap="square" rtlCol="0" anchor="t">
            <a:spAutoFit/>
          </a:bodyPr>
          <a:lstStyle/>
          <a:p>
            <a:r>
              <a:rPr lang="en-GB" sz="1400" dirty="0">
                <a:solidFill>
                  <a:srgbClr val="7030A0"/>
                </a:solidFill>
              </a:rPr>
              <a:t>Text COLOUR: PURPLE</a:t>
            </a:r>
          </a:p>
          <a:p>
            <a:r>
              <a:rPr lang="en-GB" sz="1400" dirty="0">
                <a:solidFill>
                  <a:srgbClr val="7030A0"/>
                </a:solidFill>
              </a:rPr>
              <a:t>(Or WHITE TEXT, wherever Background is Purple.)</a:t>
            </a:r>
          </a:p>
          <a:p>
            <a:r>
              <a:rPr lang="en-GB" sz="1400" dirty="0">
                <a:solidFill>
                  <a:srgbClr val="7030A0"/>
                </a:solidFill>
              </a:rPr>
              <a:t>FONT: TBA</a:t>
            </a:r>
          </a:p>
        </p:txBody>
      </p:sp>
      <p:sp>
        <p:nvSpPr>
          <p:cNvPr id="3" name="TextBox 2">
            <a:extLst>
              <a:ext uri="{FF2B5EF4-FFF2-40B4-BE49-F238E27FC236}">
                <a16:creationId xmlns:a16="http://schemas.microsoft.com/office/drawing/2014/main" id="{935ABE8E-39CC-A943-AEE7-1D50550F48C4}"/>
              </a:ext>
            </a:extLst>
          </p:cNvPr>
          <p:cNvSpPr txBox="1"/>
          <p:nvPr/>
        </p:nvSpPr>
        <p:spPr>
          <a:xfrm>
            <a:off x="4574905" y="1278012"/>
            <a:ext cx="1925648" cy="215444"/>
          </a:xfrm>
          <a:prstGeom prst="rect">
            <a:avLst/>
          </a:prstGeom>
          <a:noFill/>
          <a:ln w="41275">
            <a:solidFill>
              <a:srgbClr val="FF0000"/>
            </a:solidFill>
          </a:ln>
        </p:spPr>
        <p:txBody>
          <a:bodyPr wrap="square" rtlCol="0">
            <a:spAutoFit/>
          </a:bodyPr>
          <a:lstStyle/>
          <a:p>
            <a:r>
              <a:rPr lang="en-GB" sz="800" dirty="0"/>
              <a:t>Delivery Deadline: 1 HOUR 30 Minutes</a:t>
            </a:r>
          </a:p>
        </p:txBody>
      </p:sp>
      <p:cxnSp>
        <p:nvCxnSpPr>
          <p:cNvPr id="29" name="Straight Arrow Connector 28">
            <a:extLst>
              <a:ext uri="{FF2B5EF4-FFF2-40B4-BE49-F238E27FC236}">
                <a16:creationId xmlns:a16="http://schemas.microsoft.com/office/drawing/2014/main" id="{3E74501C-DB22-8043-B2CE-C30D9E86B596}"/>
              </a:ext>
            </a:extLst>
          </p:cNvPr>
          <p:cNvCxnSpPr/>
          <p:nvPr/>
        </p:nvCxnSpPr>
        <p:spPr>
          <a:xfrm flipV="1">
            <a:off x="6168846" y="913410"/>
            <a:ext cx="890866" cy="3619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B6FB5E0-0606-7C4F-AFA2-8F7A7813293C}"/>
              </a:ext>
            </a:extLst>
          </p:cNvPr>
          <p:cNvSpPr txBox="1"/>
          <p:nvPr/>
        </p:nvSpPr>
        <p:spPr>
          <a:xfrm>
            <a:off x="6500553" y="89313"/>
            <a:ext cx="1775013" cy="738664"/>
          </a:xfrm>
          <a:prstGeom prst="rect">
            <a:avLst/>
          </a:prstGeom>
          <a:noFill/>
        </p:spPr>
        <p:txBody>
          <a:bodyPr wrap="square" rtlCol="0">
            <a:spAutoFit/>
          </a:bodyPr>
          <a:lstStyle/>
          <a:p>
            <a:r>
              <a:rPr lang="en-GB" sz="1050" dirty="0"/>
              <a:t>This is referred to as the ”Delivery Deadline” Feature. More details are explained on 3rd slide.</a:t>
            </a:r>
          </a:p>
        </p:txBody>
      </p:sp>
    </p:spTree>
    <p:extLst>
      <p:ext uri="{BB962C8B-B14F-4D97-AF65-F5344CB8AC3E}">
        <p14:creationId xmlns:p14="http://schemas.microsoft.com/office/powerpoint/2010/main" val="263862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4044348-39B8-5A41-B229-968A3688A8B8}"/>
              </a:ext>
            </a:extLst>
          </p:cNvPr>
          <p:cNvPicPr>
            <a:picLocks noChangeAspect="1"/>
          </p:cNvPicPr>
          <p:nvPr/>
        </p:nvPicPr>
        <p:blipFill>
          <a:blip r:embed="rId2"/>
          <a:stretch>
            <a:fillRect/>
          </a:stretch>
        </p:blipFill>
        <p:spPr>
          <a:xfrm>
            <a:off x="4384963" y="1784837"/>
            <a:ext cx="4343400" cy="4152900"/>
          </a:xfrm>
          <a:prstGeom prst="rect">
            <a:avLst/>
          </a:prstGeom>
        </p:spPr>
      </p:pic>
      <p:sp>
        <p:nvSpPr>
          <p:cNvPr id="2" name="Title 1">
            <a:extLst>
              <a:ext uri="{FF2B5EF4-FFF2-40B4-BE49-F238E27FC236}">
                <a16:creationId xmlns:a16="http://schemas.microsoft.com/office/drawing/2014/main" id="{AB2277FC-D772-8243-AFF1-F9335AD1F022}"/>
              </a:ext>
            </a:extLst>
          </p:cNvPr>
          <p:cNvSpPr>
            <a:spLocks noGrp="1"/>
          </p:cNvSpPr>
          <p:nvPr>
            <p:ph type="title"/>
          </p:nvPr>
        </p:nvSpPr>
        <p:spPr/>
        <p:txBody>
          <a:bodyPr/>
          <a:lstStyle/>
          <a:p>
            <a:r>
              <a:rPr lang="en-GB" dirty="0"/>
              <a:t>Checkout Page</a:t>
            </a:r>
          </a:p>
        </p:txBody>
      </p:sp>
      <p:cxnSp>
        <p:nvCxnSpPr>
          <p:cNvPr id="8" name="Straight Arrow Connector 7">
            <a:extLst>
              <a:ext uri="{FF2B5EF4-FFF2-40B4-BE49-F238E27FC236}">
                <a16:creationId xmlns:a16="http://schemas.microsoft.com/office/drawing/2014/main" id="{CA83AD49-F573-434D-8897-95A37561E7A2}"/>
              </a:ext>
            </a:extLst>
          </p:cNvPr>
          <p:cNvCxnSpPr>
            <a:cxnSpLocks/>
          </p:cNvCxnSpPr>
          <p:nvPr/>
        </p:nvCxnSpPr>
        <p:spPr>
          <a:xfrm flipH="1">
            <a:off x="3611418" y="5504872"/>
            <a:ext cx="900546" cy="2124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57AF1B0-899A-1D41-8C90-3E88FD177423}"/>
              </a:ext>
            </a:extLst>
          </p:cNvPr>
          <p:cNvSpPr txBox="1"/>
          <p:nvPr/>
        </p:nvSpPr>
        <p:spPr>
          <a:xfrm>
            <a:off x="983961" y="5578809"/>
            <a:ext cx="2612159" cy="461665"/>
          </a:xfrm>
          <a:prstGeom prst="rect">
            <a:avLst/>
          </a:prstGeom>
          <a:noFill/>
          <a:ln>
            <a:solidFill>
              <a:schemeClr val="tx1"/>
            </a:solidFill>
          </a:ln>
        </p:spPr>
        <p:txBody>
          <a:bodyPr wrap="square" rtlCol="0">
            <a:spAutoFit/>
          </a:bodyPr>
          <a:lstStyle/>
          <a:p>
            <a:r>
              <a:rPr lang="en-GB" sz="1200" dirty="0"/>
              <a:t>Terms and Conditions Document will be provided to you</a:t>
            </a:r>
          </a:p>
        </p:txBody>
      </p:sp>
      <p:sp>
        <p:nvSpPr>
          <p:cNvPr id="11" name="TextBox 10">
            <a:extLst>
              <a:ext uri="{FF2B5EF4-FFF2-40B4-BE49-F238E27FC236}">
                <a16:creationId xmlns:a16="http://schemas.microsoft.com/office/drawing/2014/main" id="{09C2D516-A116-BE41-A4C7-77655F889EDA}"/>
              </a:ext>
            </a:extLst>
          </p:cNvPr>
          <p:cNvSpPr txBox="1"/>
          <p:nvPr/>
        </p:nvSpPr>
        <p:spPr>
          <a:xfrm>
            <a:off x="1099416" y="4687500"/>
            <a:ext cx="2612159" cy="461665"/>
          </a:xfrm>
          <a:prstGeom prst="rect">
            <a:avLst/>
          </a:prstGeom>
          <a:noFill/>
          <a:ln>
            <a:solidFill>
              <a:schemeClr val="tx1"/>
            </a:solidFill>
          </a:ln>
        </p:spPr>
        <p:txBody>
          <a:bodyPr wrap="square" rtlCol="0">
            <a:spAutoFit/>
          </a:bodyPr>
          <a:lstStyle/>
          <a:p>
            <a:r>
              <a:rPr lang="en-GB" sz="1200" dirty="0"/>
              <a:t>Customers must have the option to pay securely with PayPal. </a:t>
            </a:r>
          </a:p>
        </p:txBody>
      </p:sp>
      <p:cxnSp>
        <p:nvCxnSpPr>
          <p:cNvPr id="12" name="Straight Arrow Connector 11">
            <a:extLst>
              <a:ext uri="{FF2B5EF4-FFF2-40B4-BE49-F238E27FC236}">
                <a16:creationId xmlns:a16="http://schemas.microsoft.com/office/drawing/2014/main" id="{6448B240-1C72-3B43-AEF2-D7F24E62EE28}"/>
              </a:ext>
            </a:extLst>
          </p:cNvPr>
          <p:cNvCxnSpPr>
            <a:cxnSpLocks/>
            <a:stCxn id="32" idx="1"/>
          </p:cNvCxnSpPr>
          <p:nvPr/>
        </p:nvCxnSpPr>
        <p:spPr>
          <a:xfrm flipH="1">
            <a:off x="3711575" y="4568455"/>
            <a:ext cx="1932710" cy="37563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FFA389-4039-7049-8E02-1F475D6716AB}"/>
              </a:ext>
            </a:extLst>
          </p:cNvPr>
          <p:cNvSpPr txBox="1"/>
          <p:nvPr/>
        </p:nvSpPr>
        <p:spPr>
          <a:xfrm>
            <a:off x="6116204" y="411721"/>
            <a:ext cx="2612159" cy="830997"/>
          </a:xfrm>
          <a:prstGeom prst="rect">
            <a:avLst/>
          </a:prstGeom>
          <a:noFill/>
          <a:ln>
            <a:solidFill>
              <a:schemeClr val="tx1"/>
            </a:solidFill>
          </a:ln>
        </p:spPr>
        <p:txBody>
          <a:bodyPr wrap="square" rtlCol="0">
            <a:spAutoFit/>
          </a:bodyPr>
          <a:lstStyle/>
          <a:p>
            <a:r>
              <a:rPr lang="en-GB" sz="1200" dirty="0"/>
              <a:t>**NOTE: SECURITY OF PAYMENT DETAILS IS NUMBER 1 IMPORTANCE. You must guarantee security of this data.</a:t>
            </a:r>
          </a:p>
        </p:txBody>
      </p:sp>
      <p:sp>
        <p:nvSpPr>
          <p:cNvPr id="15" name="TextBox 14">
            <a:extLst>
              <a:ext uri="{FF2B5EF4-FFF2-40B4-BE49-F238E27FC236}">
                <a16:creationId xmlns:a16="http://schemas.microsoft.com/office/drawing/2014/main" id="{A3FC5E54-231F-654D-8B53-0655530BA157}"/>
              </a:ext>
            </a:extLst>
          </p:cNvPr>
          <p:cNvSpPr txBox="1"/>
          <p:nvPr/>
        </p:nvSpPr>
        <p:spPr>
          <a:xfrm>
            <a:off x="704273" y="2799565"/>
            <a:ext cx="2612159" cy="1384995"/>
          </a:xfrm>
          <a:prstGeom prst="rect">
            <a:avLst/>
          </a:prstGeom>
          <a:noFill/>
          <a:ln>
            <a:solidFill>
              <a:schemeClr val="tx1"/>
            </a:solidFill>
          </a:ln>
        </p:spPr>
        <p:txBody>
          <a:bodyPr wrap="square" rtlCol="0">
            <a:spAutoFit/>
          </a:bodyPr>
          <a:lstStyle/>
          <a:p>
            <a:r>
              <a:rPr lang="en-GB" sz="1200" dirty="0"/>
              <a:t>Users must select a ‘DELIVERY SLOT’:</a:t>
            </a:r>
          </a:p>
          <a:p>
            <a:pPr marL="228600" indent="-228600">
              <a:buAutoNum type="arabicParenR"/>
            </a:pPr>
            <a:r>
              <a:rPr lang="en-GB" sz="1200" dirty="0"/>
              <a:t>1pm-2pm</a:t>
            </a:r>
          </a:p>
          <a:p>
            <a:pPr marL="228600" indent="-228600">
              <a:buAutoNum type="arabicParenR"/>
            </a:pPr>
            <a:r>
              <a:rPr lang="en-GB" sz="1200" dirty="0"/>
              <a:t>2pm-3pm</a:t>
            </a:r>
          </a:p>
          <a:p>
            <a:pPr marL="228600" indent="-228600">
              <a:buAutoNum type="arabicParenR"/>
            </a:pPr>
            <a:r>
              <a:rPr lang="en-GB" sz="1200" dirty="0"/>
              <a:t>4pm-5pm</a:t>
            </a:r>
          </a:p>
          <a:p>
            <a:pPr marL="228600" indent="-228600">
              <a:buAutoNum type="arabicParenR"/>
            </a:pPr>
            <a:r>
              <a:rPr lang="en-GB" sz="1200" dirty="0"/>
              <a:t>6pm-7pm</a:t>
            </a:r>
          </a:p>
          <a:p>
            <a:pPr marL="228600" indent="-228600">
              <a:buAutoNum type="arabicParenR"/>
            </a:pPr>
            <a:r>
              <a:rPr lang="en-GB" sz="1200" dirty="0"/>
              <a:t>8pm-9pm</a:t>
            </a:r>
          </a:p>
          <a:p>
            <a:pPr marL="228600" indent="-228600">
              <a:buAutoNum type="arabicParenR"/>
            </a:pPr>
            <a:r>
              <a:rPr lang="en-GB" sz="1200" dirty="0"/>
              <a:t>9pm-10pm</a:t>
            </a:r>
          </a:p>
        </p:txBody>
      </p:sp>
      <p:sp>
        <p:nvSpPr>
          <p:cNvPr id="16" name="Rectangle 15">
            <a:extLst>
              <a:ext uri="{FF2B5EF4-FFF2-40B4-BE49-F238E27FC236}">
                <a16:creationId xmlns:a16="http://schemas.microsoft.com/office/drawing/2014/main" id="{A197C184-7AE7-C048-90E1-2EA01D9CBC0E}"/>
              </a:ext>
            </a:extLst>
          </p:cNvPr>
          <p:cNvSpPr/>
          <p:nvPr/>
        </p:nvSpPr>
        <p:spPr>
          <a:xfrm>
            <a:off x="4384963" y="3057236"/>
            <a:ext cx="1316181" cy="434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565E0E96-AC4F-1747-AD9F-F866584C5719}"/>
              </a:ext>
            </a:extLst>
          </p:cNvPr>
          <p:cNvCxnSpPr>
            <a:cxnSpLocks/>
            <a:stCxn id="16" idx="1"/>
          </p:cNvCxnSpPr>
          <p:nvPr/>
        </p:nvCxnSpPr>
        <p:spPr>
          <a:xfrm flipH="1">
            <a:off x="3302579" y="3274649"/>
            <a:ext cx="1082384" cy="23497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EAA3166-EAA2-D346-A44C-C9EF2A4E2666}"/>
              </a:ext>
            </a:extLst>
          </p:cNvPr>
          <p:cNvSpPr/>
          <p:nvPr/>
        </p:nvSpPr>
        <p:spPr>
          <a:xfrm>
            <a:off x="6922075" y="2582152"/>
            <a:ext cx="1584616" cy="118628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E452C95C-28D6-4C42-B0B0-C954EF28649C}"/>
              </a:ext>
            </a:extLst>
          </p:cNvPr>
          <p:cNvCxnSpPr>
            <a:cxnSpLocks/>
          </p:cNvCxnSpPr>
          <p:nvPr/>
        </p:nvCxnSpPr>
        <p:spPr>
          <a:xfrm>
            <a:off x="8506691" y="3175294"/>
            <a:ext cx="757382" cy="87339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A7FD0E2-3086-2849-BCD8-830FB1BD1E30}"/>
              </a:ext>
            </a:extLst>
          </p:cNvPr>
          <p:cNvSpPr txBox="1"/>
          <p:nvPr/>
        </p:nvSpPr>
        <p:spPr>
          <a:xfrm>
            <a:off x="9082808" y="4048684"/>
            <a:ext cx="2108201" cy="1015663"/>
          </a:xfrm>
          <a:prstGeom prst="rect">
            <a:avLst/>
          </a:prstGeom>
          <a:noFill/>
          <a:ln>
            <a:solidFill>
              <a:schemeClr val="tx1"/>
            </a:solidFill>
          </a:ln>
        </p:spPr>
        <p:txBody>
          <a:bodyPr wrap="square" rtlCol="0">
            <a:spAutoFit/>
          </a:bodyPr>
          <a:lstStyle/>
          <a:p>
            <a:r>
              <a:rPr lang="en-GB" sz="1200" dirty="0"/>
              <a:t>The order summary will state the package e.g. the number of meals selected – ’18 meals - £44.99’ and display the total (in GBP Sterling, £)</a:t>
            </a:r>
          </a:p>
        </p:txBody>
      </p:sp>
      <p:sp>
        <p:nvSpPr>
          <p:cNvPr id="25" name="TextBox 24">
            <a:extLst>
              <a:ext uri="{FF2B5EF4-FFF2-40B4-BE49-F238E27FC236}">
                <a16:creationId xmlns:a16="http://schemas.microsoft.com/office/drawing/2014/main" id="{8CB45101-2DD9-A240-AF21-2AD1050D8433}"/>
              </a:ext>
            </a:extLst>
          </p:cNvPr>
          <p:cNvSpPr txBox="1"/>
          <p:nvPr/>
        </p:nvSpPr>
        <p:spPr>
          <a:xfrm>
            <a:off x="9658926" y="1905510"/>
            <a:ext cx="2108201" cy="1200329"/>
          </a:xfrm>
          <a:prstGeom prst="rect">
            <a:avLst/>
          </a:prstGeom>
          <a:noFill/>
          <a:ln>
            <a:solidFill>
              <a:schemeClr val="tx1"/>
            </a:solidFill>
          </a:ln>
        </p:spPr>
        <p:txBody>
          <a:bodyPr wrap="square" rtlCol="0">
            <a:spAutoFit/>
          </a:bodyPr>
          <a:lstStyle/>
          <a:p>
            <a:r>
              <a:rPr lang="en-GB" sz="1200" dirty="0"/>
              <a:t>‘Edit Cart’ and ‘Continue Shopping’ -&gt; Takes the user back to the ‘ORDER PROCESS’, where they can edit what meals they want to add or remove </a:t>
            </a:r>
          </a:p>
        </p:txBody>
      </p:sp>
      <p:sp>
        <p:nvSpPr>
          <p:cNvPr id="26" name="Rectangle 25">
            <a:extLst>
              <a:ext uri="{FF2B5EF4-FFF2-40B4-BE49-F238E27FC236}">
                <a16:creationId xmlns:a16="http://schemas.microsoft.com/office/drawing/2014/main" id="{5CB2D6E6-4E73-EA4A-91AA-D08EA52151E4}"/>
              </a:ext>
            </a:extLst>
          </p:cNvPr>
          <p:cNvSpPr/>
          <p:nvPr/>
        </p:nvSpPr>
        <p:spPr>
          <a:xfrm>
            <a:off x="8070272" y="2404106"/>
            <a:ext cx="436419" cy="1217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2CF075BE-D8F5-DE48-8718-58EC08D3A0C5}"/>
              </a:ext>
            </a:extLst>
          </p:cNvPr>
          <p:cNvCxnSpPr>
            <a:cxnSpLocks/>
            <a:endCxn id="25" idx="1"/>
          </p:cNvCxnSpPr>
          <p:nvPr/>
        </p:nvCxnSpPr>
        <p:spPr>
          <a:xfrm>
            <a:off x="8506691" y="2462658"/>
            <a:ext cx="1152235" cy="430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031985-7E1E-5546-BFB9-39A23AFD0D02}"/>
              </a:ext>
            </a:extLst>
          </p:cNvPr>
          <p:cNvCxnSpPr>
            <a:cxnSpLocks/>
          </p:cNvCxnSpPr>
          <p:nvPr/>
        </p:nvCxnSpPr>
        <p:spPr>
          <a:xfrm>
            <a:off x="8506690" y="1905511"/>
            <a:ext cx="1152236" cy="25332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B9C3D66-C609-2346-8FA6-8E7E2A991268}"/>
              </a:ext>
            </a:extLst>
          </p:cNvPr>
          <p:cNvSpPr/>
          <p:nvPr/>
        </p:nvSpPr>
        <p:spPr>
          <a:xfrm>
            <a:off x="5644285" y="4372448"/>
            <a:ext cx="1095373" cy="3920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05E7C266-E4F4-D34A-8C0B-5FB12615AD12}"/>
              </a:ext>
            </a:extLst>
          </p:cNvPr>
          <p:cNvSpPr txBox="1"/>
          <p:nvPr/>
        </p:nvSpPr>
        <p:spPr>
          <a:xfrm>
            <a:off x="704272" y="1526660"/>
            <a:ext cx="2612159" cy="461665"/>
          </a:xfrm>
          <a:prstGeom prst="rect">
            <a:avLst/>
          </a:prstGeom>
          <a:noFill/>
          <a:ln>
            <a:solidFill>
              <a:schemeClr val="tx1"/>
            </a:solidFill>
          </a:ln>
        </p:spPr>
        <p:txBody>
          <a:bodyPr wrap="square" rtlCol="0">
            <a:spAutoFit/>
          </a:bodyPr>
          <a:lstStyle/>
          <a:p>
            <a:r>
              <a:rPr lang="en-GB" sz="1200" dirty="0"/>
              <a:t>Standard Shipping Address Details – For United Kingdom Delivery.</a:t>
            </a:r>
          </a:p>
        </p:txBody>
      </p:sp>
      <p:sp>
        <p:nvSpPr>
          <p:cNvPr id="35" name="Rectangle 34">
            <a:extLst>
              <a:ext uri="{FF2B5EF4-FFF2-40B4-BE49-F238E27FC236}">
                <a16:creationId xmlns:a16="http://schemas.microsoft.com/office/drawing/2014/main" id="{20D33698-9805-734F-B23F-391A3C2F5EB5}"/>
              </a:ext>
            </a:extLst>
          </p:cNvPr>
          <p:cNvSpPr/>
          <p:nvPr/>
        </p:nvSpPr>
        <p:spPr>
          <a:xfrm>
            <a:off x="4482522" y="2297353"/>
            <a:ext cx="1915968" cy="665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Arrow Connector 35">
            <a:extLst>
              <a:ext uri="{FF2B5EF4-FFF2-40B4-BE49-F238E27FC236}">
                <a16:creationId xmlns:a16="http://schemas.microsoft.com/office/drawing/2014/main" id="{02432AEA-70D0-FF45-9DFE-C35100F2F5A9}"/>
              </a:ext>
            </a:extLst>
          </p:cNvPr>
          <p:cNvCxnSpPr>
            <a:cxnSpLocks/>
          </p:cNvCxnSpPr>
          <p:nvPr/>
        </p:nvCxnSpPr>
        <p:spPr>
          <a:xfrm flipH="1" flipV="1">
            <a:off x="3302578" y="2091065"/>
            <a:ext cx="1179944" cy="62229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0DAC557-2B6D-614C-ACCD-B97A5AB04FF2}"/>
              </a:ext>
            </a:extLst>
          </p:cNvPr>
          <p:cNvSpPr txBox="1"/>
          <p:nvPr/>
        </p:nvSpPr>
        <p:spPr>
          <a:xfrm>
            <a:off x="7599506" y="5717309"/>
            <a:ext cx="3754294" cy="1015663"/>
          </a:xfrm>
          <a:prstGeom prst="rect">
            <a:avLst/>
          </a:prstGeom>
          <a:noFill/>
          <a:ln>
            <a:solidFill>
              <a:schemeClr val="tx1"/>
            </a:solidFill>
          </a:ln>
        </p:spPr>
        <p:txBody>
          <a:bodyPr wrap="square" rtlCol="0">
            <a:spAutoFit/>
          </a:bodyPr>
          <a:lstStyle/>
          <a:p>
            <a:r>
              <a:rPr lang="en-GB" sz="1200" b="1" dirty="0"/>
              <a:t>This checkout order information needs to be able to be exported into an excel sheet, so that our staff can know exact:</a:t>
            </a:r>
          </a:p>
          <a:p>
            <a:r>
              <a:rPr lang="en-GB" sz="1200" b="1" dirty="0"/>
              <a:t>Quantity each meal ordered, order ID, delivery Address, Time Slot desired etc.</a:t>
            </a:r>
          </a:p>
        </p:txBody>
      </p:sp>
      <p:pic>
        <p:nvPicPr>
          <p:cNvPr id="39" name="Picture 38">
            <a:extLst>
              <a:ext uri="{FF2B5EF4-FFF2-40B4-BE49-F238E27FC236}">
                <a16:creationId xmlns:a16="http://schemas.microsoft.com/office/drawing/2014/main" id="{F09758A7-E5D6-6044-BCC6-0B8FD248AA81}"/>
              </a:ext>
            </a:extLst>
          </p:cNvPr>
          <p:cNvPicPr>
            <a:picLocks noChangeAspect="1"/>
          </p:cNvPicPr>
          <p:nvPr/>
        </p:nvPicPr>
        <p:blipFill>
          <a:blip r:embed="rId3"/>
          <a:stretch>
            <a:fillRect/>
          </a:stretch>
        </p:blipFill>
        <p:spPr>
          <a:xfrm>
            <a:off x="4005036" y="1705838"/>
            <a:ext cx="483916" cy="452999"/>
          </a:xfrm>
          <a:prstGeom prst="rect">
            <a:avLst/>
          </a:prstGeom>
        </p:spPr>
      </p:pic>
    </p:spTree>
    <p:extLst>
      <p:ext uri="{BB962C8B-B14F-4D97-AF65-F5344CB8AC3E}">
        <p14:creationId xmlns:p14="http://schemas.microsoft.com/office/powerpoint/2010/main" val="2968709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52A6F2-6851-5046-BE5B-A4361E417F25}"/>
              </a:ext>
            </a:extLst>
          </p:cNvPr>
          <p:cNvSpPr>
            <a:spLocks noGrp="1"/>
          </p:cNvSpPr>
          <p:nvPr>
            <p:ph type="title"/>
          </p:nvPr>
        </p:nvSpPr>
        <p:spPr>
          <a:xfrm>
            <a:off x="838199" y="365126"/>
            <a:ext cx="8147859" cy="647886"/>
          </a:xfrm>
        </p:spPr>
        <p:txBody>
          <a:bodyPr anchor="t">
            <a:normAutofit/>
          </a:bodyPr>
          <a:lstStyle/>
          <a:p>
            <a:r>
              <a:rPr lang="en-GB" sz="3200" dirty="0"/>
              <a:t>Contact Us – FAQ Page</a:t>
            </a:r>
          </a:p>
        </p:txBody>
      </p:sp>
      <p:pic>
        <p:nvPicPr>
          <p:cNvPr id="6" name="Picture 5">
            <a:extLst>
              <a:ext uri="{FF2B5EF4-FFF2-40B4-BE49-F238E27FC236}">
                <a16:creationId xmlns:a16="http://schemas.microsoft.com/office/drawing/2014/main" id="{1ED06ADB-816C-1542-9A48-3A5DBEB32CCA}"/>
              </a:ext>
            </a:extLst>
          </p:cNvPr>
          <p:cNvPicPr>
            <a:picLocks noChangeAspect="1"/>
          </p:cNvPicPr>
          <p:nvPr/>
        </p:nvPicPr>
        <p:blipFill>
          <a:blip r:embed="rId2"/>
          <a:stretch>
            <a:fillRect/>
          </a:stretch>
        </p:blipFill>
        <p:spPr>
          <a:xfrm>
            <a:off x="2111664" y="1302327"/>
            <a:ext cx="7950200" cy="4340511"/>
          </a:xfrm>
          <a:prstGeom prst="rect">
            <a:avLst/>
          </a:prstGeom>
        </p:spPr>
      </p:pic>
      <p:pic>
        <p:nvPicPr>
          <p:cNvPr id="7" name="Picture 6">
            <a:extLst>
              <a:ext uri="{FF2B5EF4-FFF2-40B4-BE49-F238E27FC236}">
                <a16:creationId xmlns:a16="http://schemas.microsoft.com/office/drawing/2014/main" id="{586CFA49-2125-FD42-AE2B-EA0A1C34C376}"/>
              </a:ext>
            </a:extLst>
          </p:cNvPr>
          <p:cNvPicPr>
            <a:picLocks noChangeAspect="1"/>
          </p:cNvPicPr>
          <p:nvPr/>
        </p:nvPicPr>
        <p:blipFill>
          <a:blip r:embed="rId3"/>
          <a:stretch>
            <a:fillRect/>
          </a:stretch>
        </p:blipFill>
        <p:spPr>
          <a:xfrm>
            <a:off x="2397908" y="1382566"/>
            <a:ext cx="400710" cy="375109"/>
          </a:xfrm>
          <a:prstGeom prst="rect">
            <a:avLst/>
          </a:prstGeom>
        </p:spPr>
      </p:pic>
      <p:sp>
        <p:nvSpPr>
          <p:cNvPr id="9" name="TextBox 8">
            <a:extLst>
              <a:ext uri="{FF2B5EF4-FFF2-40B4-BE49-F238E27FC236}">
                <a16:creationId xmlns:a16="http://schemas.microsoft.com/office/drawing/2014/main" id="{03977C88-272D-C348-A9D5-C5376D5D14EE}"/>
              </a:ext>
            </a:extLst>
          </p:cNvPr>
          <p:cNvSpPr txBox="1"/>
          <p:nvPr/>
        </p:nvSpPr>
        <p:spPr>
          <a:xfrm>
            <a:off x="295563" y="1757675"/>
            <a:ext cx="1496291" cy="2308324"/>
          </a:xfrm>
          <a:prstGeom prst="rect">
            <a:avLst/>
          </a:prstGeom>
          <a:noFill/>
        </p:spPr>
        <p:txBody>
          <a:bodyPr wrap="square" rtlCol="0">
            <a:spAutoFit/>
          </a:bodyPr>
          <a:lstStyle/>
          <a:p>
            <a:r>
              <a:rPr lang="en-GB" dirty="0"/>
              <a:t>Simple Text page with FAQ Information</a:t>
            </a:r>
          </a:p>
          <a:p>
            <a:endParaRPr lang="en-GB" dirty="0"/>
          </a:p>
          <a:p>
            <a:r>
              <a:rPr lang="en-GB" dirty="0"/>
              <a:t>Text will be provided to you by us.</a:t>
            </a:r>
          </a:p>
        </p:txBody>
      </p:sp>
      <p:sp>
        <p:nvSpPr>
          <p:cNvPr id="8" name="TextBox 7">
            <a:extLst>
              <a:ext uri="{FF2B5EF4-FFF2-40B4-BE49-F238E27FC236}">
                <a16:creationId xmlns:a16="http://schemas.microsoft.com/office/drawing/2014/main" id="{4C0078FF-B0A9-5344-9151-57F7307E2B56}"/>
              </a:ext>
            </a:extLst>
          </p:cNvPr>
          <p:cNvSpPr txBox="1"/>
          <p:nvPr/>
        </p:nvSpPr>
        <p:spPr>
          <a:xfrm>
            <a:off x="5292660" y="1462398"/>
            <a:ext cx="1925648" cy="215444"/>
          </a:xfrm>
          <a:prstGeom prst="rect">
            <a:avLst/>
          </a:prstGeom>
          <a:noFill/>
          <a:ln w="41275">
            <a:solidFill>
              <a:srgbClr val="FF0000"/>
            </a:solidFill>
          </a:ln>
        </p:spPr>
        <p:txBody>
          <a:bodyPr wrap="square" rtlCol="0">
            <a:spAutoFit/>
          </a:bodyPr>
          <a:lstStyle/>
          <a:p>
            <a:r>
              <a:rPr lang="en-GB" sz="800" dirty="0"/>
              <a:t>Delivery Deadline: 1 HOUR 30 Minutes</a:t>
            </a:r>
          </a:p>
        </p:txBody>
      </p:sp>
      <p:sp>
        <p:nvSpPr>
          <p:cNvPr id="10" name="TextBox 9">
            <a:extLst>
              <a:ext uri="{FF2B5EF4-FFF2-40B4-BE49-F238E27FC236}">
                <a16:creationId xmlns:a16="http://schemas.microsoft.com/office/drawing/2014/main" id="{2C5D1F01-FAD4-A042-816B-D13D7CF05932}"/>
              </a:ext>
            </a:extLst>
          </p:cNvPr>
          <p:cNvSpPr txBox="1"/>
          <p:nvPr/>
        </p:nvSpPr>
        <p:spPr>
          <a:xfrm>
            <a:off x="7711196" y="1406699"/>
            <a:ext cx="2133600" cy="307777"/>
          </a:xfrm>
          <a:prstGeom prst="rect">
            <a:avLst/>
          </a:prstGeom>
          <a:noFill/>
          <a:ln w="38100">
            <a:solidFill>
              <a:srgbClr val="FF0000"/>
            </a:solidFill>
          </a:ln>
        </p:spPr>
        <p:txBody>
          <a:bodyPr wrap="square" rtlCol="0">
            <a:spAutoFit/>
          </a:bodyPr>
          <a:lstStyle/>
          <a:p>
            <a:r>
              <a:rPr lang="en-GB" sz="1400" dirty="0">
                <a:solidFill>
                  <a:srgbClr val="7030A0"/>
                </a:solidFill>
              </a:rPr>
              <a:t>Menu Bar 2B</a:t>
            </a:r>
          </a:p>
        </p:txBody>
      </p:sp>
      <p:sp>
        <p:nvSpPr>
          <p:cNvPr id="11" name="TextBox 10">
            <a:extLst>
              <a:ext uri="{FF2B5EF4-FFF2-40B4-BE49-F238E27FC236}">
                <a16:creationId xmlns:a16="http://schemas.microsoft.com/office/drawing/2014/main" id="{96BEEF84-563A-E74F-BCBC-903AB1EFA5EC}"/>
              </a:ext>
            </a:extLst>
          </p:cNvPr>
          <p:cNvSpPr txBox="1"/>
          <p:nvPr/>
        </p:nvSpPr>
        <p:spPr>
          <a:xfrm>
            <a:off x="3263385" y="1429353"/>
            <a:ext cx="1850721" cy="307777"/>
          </a:xfrm>
          <a:prstGeom prst="rect">
            <a:avLst/>
          </a:prstGeom>
          <a:noFill/>
          <a:ln w="38100">
            <a:solidFill>
              <a:srgbClr val="FF0000"/>
            </a:solidFill>
          </a:ln>
        </p:spPr>
        <p:txBody>
          <a:bodyPr wrap="square" rtlCol="0">
            <a:spAutoFit/>
          </a:bodyPr>
          <a:lstStyle/>
          <a:p>
            <a:r>
              <a:rPr lang="en-GB" sz="1400" dirty="0">
                <a:solidFill>
                  <a:srgbClr val="7030A0"/>
                </a:solidFill>
              </a:rPr>
              <a:t>Menu Bar 1B </a:t>
            </a:r>
          </a:p>
        </p:txBody>
      </p:sp>
    </p:spTree>
    <p:extLst>
      <p:ext uri="{BB962C8B-B14F-4D97-AF65-F5344CB8AC3E}">
        <p14:creationId xmlns:p14="http://schemas.microsoft.com/office/powerpoint/2010/main" val="408294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6B45-A9C6-414E-8774-87D1CDA10464}"/>
              </a:ext>
            </a:extLst>
          </p:cNvPr>
          <p:cNvSpPr>
            <a:spLocks noGrp="1"/>
          </p:cNvSpPr>
          <p:nvPr>
            <p:ph type="title"/>
          </p:nvPr>
        </p:nvSpPr>
        <p:spPr>
          <a:xfrm>
            <a:off x="838200" y="365126"/>
            <a:ext cx="10515600" cy="663786"/>
          </a:xfrm>
        </p:spPr>
        <p:txBody>
          <a:bodyPr>
            <a:normAutofit fontScale="90000"/>
          </a:bodyPr>
          <a:lstStyle/>
          <a:p>
            <a:r>
              <a:rPr lang="en-GB" dirty="0"/>
              <a:t>MY ACCOUNT&gt; My Profile – ‘MY DETAILS’</a:t>
            </a:r>
          </a:p>
        </p:txBody>
      </p:sp>
      <p:sp>
        <p:nvSpPr>
          <p:cNvPr id="4" name="TextBox 3">
            <a:extLst>
              <a:ext uri="{FF2B5EF4-FFF2-40B4-BE49-F238E27FC236}">
                <a16:creationId xmlns:a16="http://schemas.microsoft.com/office/drawing/2014/main" id="{B41FEE9E-FCD1-B243-85C9-EB74F25F813A}"/>
              </a:ext>
            </a:extLst>
          </p:cNvPr>
          <p:cNvSpPr txBox="1"/>
          <p:nvPr/>
        </p:nvSpPr>
        <p:spPr>
          <a:xfrm>
            <a:off x="1993213" y="2960323"/>
            <a:ext cx="808183" cy="253916"/>
          </a:xfrm>
          <a:prstGeom prst="rect">
            <a:avLst/>
          </a:prstGeom>
          <a:noFill/>
          <a:ln>
            <a:solidFill>
              <a:schemeClr val="tx1"/>
            </a:solidFill>
          </a:ln>
        </p:spPr>
        <p:txBody>
          <a:bodyPr wrap="square" rtlCol="0">
            <a:spAutoFit/>
          </a:bodyPr>
          <a:lstStyle/>
          <a:p>
            <a:r>
              <a:rPr lang="en-GB" sz="1050" dirty="0"/>
              <a:t>My Details</a:t>
            </a:r>
          </a:p>
        </p:txBody>
      </p:sp>
      <p:sp>
        <p:nvSpPr>
          <p:cNvPr id="5" name="Rectangle 4">
            <a:extLst>
              <a:ext uri="{FF2B5EF4-FFF2-40B4-BE49-F238E27FC236}">
                <a16:creationId xmlns:a16="http://schemas.microsoft.com/office/drawing/2014/main" id="{597D85C5-F0D3-5B41-9C59-A3F54DBA75F8}"/>
              </a:ext>
            </a:extLst>
          </p:cNvPr>
          <p:cNvSpPr/>
          <p:nvPr/>
        </p:nvSpPr>
        <p:spPr>
          <a:xfrm>
            <a:off x="7304042" y="3421988"/>
            <a:ext cx="808183" cy="253916"/>
          </a:xfrm>
          <a:prstGeom prst="rect">
            <a:avLst/>
          </a:prstGeom>
          <a:ln>
            <a:solidFill>
              <a:schemeClr val="tx1"/>
            </a:solidFill>
          </a:ln>
        </p:spPr>
        <p:txBody>
          <a:bodyPr wrap="square">
            <a:spAutoFit/>
          </a:bodyPr>
          <a:lstStyle/>
          <a:p>
            <a:r>
              <a:rPr lang="en-GB" sz="1050" dirty="0"/>
              <a:t>My Goal:</a:t>
            </a:r>
          </a:p>
        </p:txBody>
      </p:sp>
      <p:sp>
        <p:nvSpPr>
          <p:cNvPr id="6" name="Rectangle 5">
            <a:extLst>
              <a:ext uri="{FF2B5EF4-FFF2-40B4-BE49-F238E27FC236}">
                <a16:creationId xmlns:a16="http://schemas.microsoft.com/office/drawing/2014/main" id="{D658AF64-BC8E-C14E-9858-9CF6263C63C7}"/>
              </a:ext>
            </a:extLst>
          </p:cNvPr>
          <p:cNvSpPr/>
          <p:nvPr/>
        </p:nvSpPr>
        <p:spPr>
          <a:xfrm>
            <a:off x="1993213" y="3214239"/>
            <a:ext cx="808183" cy="415498"/>
          </a:xfrm>
          <a:prstGeom prst="rect">
            <a:avLst/>
          </a:prstGeom>
          <a:ln>
            <a:solidFill>
              <a:schemeClr val="tx1"/>
            </a:solidFill>
          </a:ln>
        </p:spPr>
        <p:txBody>
          <a:bodyPr wrap="square">
            <a:spAutoFit/>
          </a:bodyPr>
          <a:lstStyle/>
          <a:p>
            <a:r>
              <a:rPr lang="en-GB" sz="1050" dirty="0"/>
              <a:t>My Progress</a:t>
            </a:r>
          </a:p>
        </p:txBody>
      </p:sp>
      <p:sp>
        <p:nvSpPr>
          <p:cNvPr id="8" name="Rectangle 7">
            <a:extLst>
              <a:ext uri="{FF2B5EF4-FFF2-40B4-BE49-F238E27FC236}">
                <a16:creationId xmlns:a16="http://schemas.microsoft.com/office/drawing/2014/main" id="{3D966D48-2BB3-D141-B8B3-BBCB0F5AC03D}"/>
              </a:ext>
            </a:extLst>
          </p:cNvPr>
          <p:cNvSpPr/>
          <p:nvPr/>
        </p:nvSpPr>
        <p:spPr>
          <a:xfrm>
            <a:off x="3587625" y="3020059"/>
            <a:ext cx="1096748" cy="253916"/>
          </a:xfrm>
          <a:prstGeom prst="rect">
            <a:avLst/>
          </a:prstGeom>
        </p:spPr>
        <p:txBody>
          <a:bodyPr wrap="square">
            <a:spAutoFit/>
          </a:bodyPr>
          <a:lstStyle/>
          <a:p>
            <a:r>
              <a:rPr lang="en-GB" sz="1050" dirty="0"/>
              <a:t>Based On:</a:t>
            </a:r>
          </a:p>
        </p:txBody>
      </p:sp>
      <p:pic>
        <p:nvPicPr>
          <p:cNvPr id="9" name="Picture 8">
            <a:extLst>
              <a:ext uri="{FF2B5EF4-FFF2-40B4-BE49-F238E27FC236}">
                <a16:creationId xmlns:a16="http://schemas.microsoft.com/office/drawing/2014/main" id="{1CC2D71F-1819-F04A-AE88-918A51139A8D}"/>
              </a:ext>
            </a:extLst>
          </p:cNvPr>
          <p:cNvPicPr>
            <a:picLocks noChangeAspect="1"/>
          </p:cNvPicPr>
          <p:nvPr/>
        </p:nvPicPr>
        <p:blipFill>
          <a:blip r:embed="rId2"/>
          <a:stretch>
            <a:fillRect/>
          </a:stretch>
        </p:blipFill>
        <p:spPr>
          <a:xfrm>
            <a:off x="3652981" y="3435558"/>
            <a:ext cx="2147530" cy="1866603"/>
          </a:xfrm>
          <a:prstGeom prst="rect">
            <a:avLst/>
          </a:prstGeom>
          <a:ln>
            <a:solidFill>
              <a:schemeClr val="tx1"/>
            </a:solidFill>
          </a:ln>
        </p:spPr>
      </p:pic>
      <p:sp>
        <p:nvSpPr>
          <p:cNvPr id="10" name="TextBox 9">
            <a:extLst>
              <a:ext uri="{FF2B5EF4-FFF2-40B4-BE49-F238E27FC236}">
                <a16:creationId xmlns:a16="http://schemas.microsoft.com/office/drawing/2014/main" id="{B082482C-15EF-5440-A0EE-EDE184D7D590}"/>
              </a:ext>
            </a:extLst>
          </p:cNvPr>
          <p:cNvSpPr txBox="1"/>
          <p:nvPr/>
        </p:nvSpPr>
        <p:spPr>
          <a:xfrm>
            <a:off x="4494190" y="2291135"/>
            <a:ext cx="4158832" cy="253916"/>
          </a:xfrm>
          <a:prstGeom prst="rect">
            <a:avLst/>
          </a:prstGeom>
          <a:noFill/>
          <a:ln>
            <a:solidFill>
              <a:schemeClr val="tx1"/>
            </a:solidFill>
          </a:ln>
        </p:spPr>
        <p:txBody>
          <a:bodyPr wrap="square" rtlCol="0">
            <a:spAutoFit/>
          </a:bodyPr>
          <a:lstStyle/>
          <a:p>
            <a:r>
              <a:rPr lang="en-GB" sz="1050" dirty="0"/>
              <a:t>To achieve your goals, we recommend a Daily Intake Of:</a:t>
            </a:r>
          </a:p>
        </p:txBody>
      </p:sp>
      <p:sp>
        <p:nvSpPr>
          <p:cNvPr id="11" name="TextBox 10">
            <a:extLst>
              <a:ext uri="{FF2B5EF4-FFF2-40B4-BE49-F238E27FC236}">
                <a16:creationId xmlns:a16="http://schemas.microsoft.com/office/drawing/2014/main" id="{AF8DF67E-8D2F-DB45-B1EE-668B475FC923}"/>
              </a:ext>
            </a:extLst>
          </p:cNvPr>
          <p:cNvSpPr txBox="1"/>
          <p:nvPr/>
        </p:nvSpPr>
        <p:spPr>
          <a:xfrm>
            <a:off x="4494190" y="2550078"/>
            <a:ext cx="1001445" cy="253916"/>
          </a:xfrm>
          <a:prstGeom prst="rect">
            <a:avLst/>
          </a:prstGeom>
          <a:noFill/>
          <a:ln>
            <a:solidFill>
              <a:schemeClr val="tx1"/>
            </a:solidFill>
          </a:ln>
        </p:spPr>
        <p:txBody>
          <a:bodyPr wrap="square" rtlCol="0">
            <a:spAutoFit/>
          </a:bodyPr>
          <a:lstStyle/>
          <a:p>
            <a:r>
              <a:rPr lang="en-GB" sz="1050" dirty="0"/>
              <a:t>Protein: 60g</a:t>
            </a:r>
          </a:p>
        </p:txBody>
      </p:sp>
      <p:sp>
        <p:nvSpPr>
          <p:cNvPr id="12" name="TextBox 11">
            <a:extLst>
              <a:ext uri="{FF2B5EF4-FFF2-40B4-BE49-F238E27FC236}">
                <a16:creationId xmlns:a16="http://schemas.microsoft.com/office/drawing/2014/main" id="{CAFF75FB-AFA8-3546-9FFD-D003D430F800}"/>
              </a:ext>
            </a:extLst>
          </p:cNvPr>
          <p:cNvSpPr txBox="1"/>
          <p:nvPr/>
        </p:nvSpPr>
        <p:spPr>
          <a:xfrm>
            <a:off x="5495635" y="2544766"/>
            <a:ext cx="1948872" cy="253916"/>
          </a:xfrm>
          <a:prstGeom prst="rect">
            <a:avLst/>
          </a:prstGeom>
          <a:noFill/>
          <a:ln>
            <a:solidFill>
              <a:schemeClr val="tx1"/>
            </a:solidFill>
          </a:ln>
        </p:spPr>
        <p:txBody>
          <a:bodyPr wrap="square" rtlCol="0">
            <a:spAutoFit/>
          </a:bodyPr>
          <a:lstStyle/>
          <a:p>
            <a:r>
              <a:rPr lang="en-GB" sz="1050" dirty="0"/>
              <a:t>Carbohydrates: 140g</a:t>
            </a:r>
          </a:p>
        </p:txBody>
      </p:sp>
      <p:sp>
        <p:nvSpPr>
          <p:cNvPr id="13" name="TextBox 12">
            <a:extLst>
              <a:ext uri="{FF2B5EF4-FFF2-40B4-BE49-F238E27FC236}">
                <a16:creationId xmlns:a16="http://schemas.microsoft.com/office/drawing/2014/main" id="{DF6F9ABC-6AB5-0A4B-92A0-6B5AA8BFBAD0}"/>
              </a:ext>
            </a:extLst>
          </p:cNvPr>
          <p:cNvSpPr txBox="1"/>
          <p:nvPr/>
        </p:nvSpPr>
        <p:spPr>
          <a:xfrm>
            <a:off x="7450576" y="2550078"/>
            <a:ext cx="1202446" cy="253916"/>
          </a:xfrm>
          <a:prstGeom prst="rect">
            <a:avLst/>
          </a:prstGeom>
          <a:noFill/>
          <a:ln>
            <a:solidFill>
              <a:schemeClr val="tx1"/>
            </a:solidFill>
          </a:ln>
        </p:spPr>
        <p:txBody>
          <a:bodyPr wrap="square" rtlCol="0">
            <a:spAutoFit/>
          </a:bodyPr>
          <a:lstStyle/>
          <a:p>
            <a:r>
              <a:rPr lang="en-GB" sz="1050" dirty="0"/>
              <a:t>Fats: 140g</a:t>
            </a:r>
          </a:p>
        </p:txBody>
      </p:sp>
      <p:sp>
        <p:nvSpPr>
          <p:cNvPr id="14" name="Rectangle 13">
            <a:extLst>
              <a:ext uri="{FF2B5EF4-FFF2-40B4-BE49-F238E27FC236}">
                <a16:creationId xmlns:a16="http://schemas.microsoft.com/office/drawing/2014/main" id="{DD55CA08-CCC1-0540-AC03-C743A80021EB}"/>
              </a:ext>
            </a:extLst>
          </p:cNvPr>
          <p:cNvSpPr/>
          <p:nvPr/>
        </p:nvSpPr>
        <p:spPr>
          <a:xfrm>
            <a:off x="3398895" y="2281844"/>
            <a:ext cx="1285478" cy="338554"/>
          </a:xfrm>
          <a:prstGeom prst="rect">
            <a:avLst/>
          </a:prstGeom>
        </p:spPr>
        <p:txBody>
          <a:bodyPr wrap="square">
            <a:spAutoFit/>
          </a:bodyPr>
          <a:lstStyle/>
          <a:p>
            <a:r>
              <a:rPr lang="en-GB" sz="1600" dirty="0"/>
              <a:t>Hi, John.</a:t>
            </a:r>
          </a:p>
        </p:txBody>
      </p:sp>
      <p:sp>
        <p:nvSpPr>
          <p:cNvPr id="15" name="Rectangle 14">
            <a:extLst>
              <a:ext uri="{FF2B5EF4-FFF2-40B4-BE49-F238E27FC236}">
                <a16:creationId xmlns:a16="http://schemas.microsoft.com/office/drawing/2014/main" id="{81F02029-837E-AE44-83B5-842E08E1B665}"/>
              </a:ext>
            </a:extLst>
          </p:cNvPr>
          <p:cNvSpPr/>
          <p:nvPr/>
        </p:nvSpPr>
        <p:spPr>
          <a:xfrm>
            <a:off x="5356150" y="3435558"/>
            <a:ext cx="763467" cy="253916"/>
          </a:xfrm>
          <a:prstGeom prst="rect">
            <a:avLst/>
          </a:prstGeom>
        </p:spPr>
        <p:txBody>
          <a:bodyPr wrap="square">
            <a:spAutoFit/>
          </a:bodyPr>
          <a:lstStyle/>
          <a:p>
            <a:r>
              <a:rPr lang="en-GB" sz="1050" dirty="0"/>
              <a:t>[Edit]</a:t>
            </a:r>
          </a:p>
        </p:txBody>
      </p:sp>
      <p:sp>
        <p:nvSpPr>
          <p:cNvPr id="16" name="TextBox 15">
            <a:extLst>
              <a:ext uri="{FF2B5EF4-FFF2-40B4-BE49-F238E27FC236}">
                <a16:creationId xmlns:a16="http://schemas.microsoft.com/office/drawing/2014/main" id="{B7DC2F89-ECF9-7E40-BBFE-74F5DF024223}"/>
              </a:ext>
            </a:extLst>
          </p:cNvPr>
          <p:cNvSpPr txBox="1"/>
          <p:nvPr/>
        </p:nvSpPr>
        <p:spPr>
          <a:xfrm>
            <a:off x="3652981" y="5419576"/>
            <a:ext cx="1034471" cy="253916"/>
          </a:xfrm>
          <a:prstGeom prst="rect">
            <a:avLst/>
          </a:prstGeom>
          <a:noFill/>
          <a:ln>
            <a:solidFill>
              <a:schemeClr val="tx1"/>
            </a:solidFill>
          </a:ln>
        </p:spPr>
        <p:txBody>
          <a:bodyPr wrap="square" rtlCol="0">
            <a:spAutoFit/>
          </a:bodyPr>
          <a:lstStyle/>
          <a:p>
            <a:r>
              <a:rPr lang="en-GB" sz="1050" dirty="0"/>
              <a:t>My Account:</a:t>
            </a:r>
          </a:p>
        </p:txBody>
      </p:sp>
      <p:pic>
        <p:nvPicPr>
          <p:cNvPr id="17" name="Picture 16">
            <a:extLst>
              <a:ext uri="{FF2B5EF4-FFF2-40B4-BE49-F238E27FC236}">
                <a16:creationId xmlns:a16="http://schemas.microsoft.com/office/drawing/2014/main" id="{477D8847-8E64-7B4C-9C19-CC7CF765DAE9}"/>
              </a:ext>
            </a:extLst>
          </p:cNvPr>
          <p:cNvPicPr>
            <a:picLocks noChangeAspect="1"/>
          </p:cNvPicPr>
          <p:nvPr/>
        </p:nvPicPr>
        <p:blipFill>
          <a:blip r:embed="rId3"/>
          <a:stretch>
            <a:fillRect/>
          </a:stretch>
        </p:blipFill>
        <p:spPr>
          <a:xfrm>
            <a:off x="3665852" y="5790908"/>
            <a:ext cx="996132" cy="761748"/>
          </a:xfrm>
          <a:prstGeom prst="rect">
            <a:avLst/>
          </a:prstGeom>
        </p:spPr>
      </p:pic>
      <p:sp>
        <p:nvSpPr>
          <p:cNvPr id="18" name="TextBox 17">
            <a:extLst>
              <a:ext uri="{FF2B5EF4-FFF2-40B4-BE49-F238E27FC236}">
                <a16:creationId xmlns:a16="http://schemas.microsoft.com/office/drawing/2014/main" id="{EBB27D4A-EDFF-1A47-8D7D-867BDABBEBD3}"/>
              </a:ext>
            </a:extLst>
          </p:cNvPr>
          <p:cNvSpPr txBox="1"/>
          <p:nvPr/>
        </p:nvSpPr>
        <p:spPr>
          <a:xfrm>
            <a:off x="4687454" y="5790908"/>
            <a:ext cx="808183" cy="253916"/>
          </a:xfrm>
          <a:prstGeom prst="rect">
            <a:avLst/>
          </a:prstGeom>
          <a:noFill/>
          <a:ln>
            <a:solidFill>
              <a:schemeClr val="tx1"/>
            </a:solidFill>
          </a:ln>
        </p:spPr>
        <p:txBody>
          <a:bodyPr wrap="square" rtlCol="0">
            <a:spAutoFit/>
          </a:bodyPr>
          <a:lstStyle/>
          <a:p>
            <a:r>
              <a:rPr lang="en-GB" sz="1050" dirty="0"/>
              <a:t>14mm</a:t>
            </a:r>
          </a:p>
        </p:txBody>
      </p:sp>
      <p:sp>
        <p:nvSpPr>
          <p:cNvPr id="19" name="TextBox 18">
            <a:extLst>
              <a:ext uri="{FF2B5EF4-FFF2-40B4-BE49-F238E27FC236}">
                <a16:creationId xmlns:a16="http://schemas.microsoft.com/office/drawing/2014/main" id="{A0B0CE4A-FD6F-B241-9DF9-A8536296528C}"/>
              </a:ext>
            </a:extLst>
          </p:cNvPr>
          <p:cNvSpPr txBox="1"/>
          <p:nvPr/>
        </p:nvSpPr>
        <p:spPr>
          <a:xfrm>
            <a:off x="4687453" y="6044824"/>
            <a:ext cx="808183" cy="253916"/>
          </a:xfrm>
          <a:prstGeom prst="rect">
            <a:avLst/>
          </a:prstGeom>
          <a:noFill/>
          <a:ln>
            <a:solidFill>
              <a:schemeClr val="tx1"/>
            </a:solidFill>
          </a:ln>
        </p:spPr>
        <p:txBody>
          <a:bodyPr wrap="square" rtlCol="0">
            <a:spAutoFit/>
          </a:bodyPr>
          <a:lstStyle/>
          <a:p>
            <a:r>
              <a:rPr lang="en-GB" sz="1050" dirty="0"/>
              <a:t>8mm</a:t>
            </a:r>
          </a:p>
        </p:txBody>
      </p:sp>
      <p:sp>
        <p:nvSpPr>
          <p:cNvPr id="20" name="TextBox 19">
            <a:extLst>
              <a:ext uri="{FF2B5EF4-FFF2-40B4-BE49-F238E27FC236}">
                <a16:creationId xmlns:a16="http://schemas.microsoft.com/office/drawing/2014/main" id="{1A7673DD-0410-1A45-940D-D8D83C0ACCB4}"/>
              </a:ext>
            </a:extLst>
          </p:cNvPr>
          <p:cNvSpPr txBox="1"/>
          <p:nvPr/>
        </p:nvSpPr>
        <p:spPr>
          <a:xfrm>
            <a:off x="4687452" y="6298740"/>
            <a:ext cx="808183" cy="253916"/>
          </a:xfrm>
          <a:prstGeom prst="rect">
            <a:avLst/>
          </a:prstGeom>
          <a:noFill/>
          <a:ln>
            <a:solidFill>
              <a:schemeClr val="tx1"/>
            </a:solidFill>
          </a:ln>
        </p:spPr>
        <p:txBody>
          <a:bodyPr wrap="square" rtlCol="0">
            <a:spAutoFit/>
          </a:bodyPr>
          <a:lstStyle/>
          <a:p>
            <a:r>
              <a:rPr lang="en-GB" sz="1050" dirty="0"/>
              <a:t>10mm</a:t>
            </a:r>
          </a:p>
        </p:txBody>
      </p:sp>
      <p:sp>
        <p:nvSpPr>
          <p:cNvPr id="21" name="TextBox 20">
            <a:extLst>
              <a:ext uri="{FF2B5EF4-FFF2-40B4-BE49-F238E27FC236}">
                <a16:creationId xmlns:a16="http://schemas.microsoft.com/office/drawing/2014/main" id="{2AC082E4-80A2-2D41-B0BA-A2982612B711}"/>
              </a:ext>
            </a:extLst>
          </p:cNvPr>
          <p:cNvSpPr txBox="1"/>
          <p:nvPr/>
        </p:nvSpPr>
        <p:spPr>
          <a:xfrm>
            <a:off x="4703412" y="5419576"/>
            <a:ext cx="1034471" cy="253916"/>
          </a:xfrm>
          <a:prstGeom prst="rect">
            <a:avLst/>
          </a:prstGeom>
          <a:noFill/>
          <a:ln>
            <a:solidFill>
              <a:schemeClr val="tx1"/>
            </a:solidFill>
          </a:ln>
        </p:spPr>
        <p:txBody>
          <a:bodyPr wrap="square" rtlCol="0">
            <a:spAutoFit/>
          </a:bodyPr>
          <a:lstStyle/>
          <a:p>
            <a:r>
              <a:rPr lang="en-GB" sz="1050" dirty="0"/>
              <a:t>Advanced</a:t>
            </a:r>
          </a:p>
        </p:txBody>
      </p:sp>
      <p:sp>
        <p:nvSpPr>
          <p:cNvPr id="22" name="Rectangle 21">
            <a:extLst>
              <a:ext uri="{FF2B5EF4-FFF2-40B4-BE49-F238E27FC236}">
                <a16:creationId xmlns:a16="http://schemas.microsoft.com/office/drawing/2014/main" id="{9CB0A650-B6C9-8947-978E-C0AF5832D396}"/>
              </a:ext>
            </a:extLst>
          </p:cNvPr>
          <p:cNvSpPr/>
          <p:nvPr/>
        </p:nvSpPr>
        <p:spPr>
          <a:xfrm>
            <a:off x="5724555" y="5410034"/>
            <a:ext cx="763467" cy="253916"/>
          </a:xfrm>
          <a:prstGeom prst="rect">
            <a:avLst/>
          </a:prstGeom>
        </p:spPr>
        <p:txBody>
          <a:bodyPr wrap="square">
            <a:spAutoFit/>
          </a:bodyPr>
          <a:lstStyle/>
          <a:p>
            <a:r>
              <a:rPr lang="en-GB" sz="1050" dirty="0"/>
              <a:t>[Change]</a:t>
            </a:r>
          </a:p>
        </p:txBody>
      </p:sp>
      <p:sp>
        <p:nvSpPr>
          <p:cNvPr id="23" name="Rectangle 22">
            <a:extLst>
              <a:ext uri="{FF2B5EF4-FFF2-40B4-BE49-F238E27FC236}">
                <a16:creationId xmlns:a16="http://schemas.microsoft.com/office/drawing/2014/main" id="{845D3AFC-C81F-1545-9C52-C237F4347B66}"/>
              </a:ext>
            </a:extLst>
          </p:cNvPr>
          <p:cNvSpPr/>
          <p:nvPr/>
        </p:nvSpPr>
        <p:spPr>
          <a:xfrm>
            <a:off x="5495635" y="5762907"/>
            <a:ext cx="763467" cy="253916"/>
          </a:xfrm>
          <a:prstGeom prst="rect">
            <a:avLst/>
          </a:prstGeom>
        </p:spPr>
        <p:txBody>
          <a:bodyPr wrap="square">
            <a:spAutoFit/>
          </a:bodyPr>
          <a:lstStyle/>
          <a:p>
            <a:r>
              <a:rPr lang="en-GB" sz="1050" dirty="0"/>
              <a:t>[Edit]</a:t>
            </a:r>
          </a:p>
        </p:txBody>
      </p:sp>
      <p:sp>
        <p:nvSpPr>
          <p:cNvPr id="24" name="Rectangle 23">
            <a:extLst>
              <a:ext uri="{FF2B5EF4-FFF2-40B4-BE49-F238E27FC236}">
                <a16:creationId xmlns:a16="http://schemas.microsoft.com/office/drawing/2014/main" id="{B720CBF9-E1BF-C14C-A4B7-912197A0DB15}"/>
              </a:ext>
            </a:extLst>
          </p:cNvPr>
          <p:cNvSpPr/>
          <p:nvPr/>
        </p:nvSpPr>
        <p:spPr>
          <a:xfrm>
            <a:off x="7304042" y="4368859"/>
            <a:ext cx="1495515" cy="253916"/>
          </a:xfrm>
          <a:prstGeom prst="rect">
            <a:avLst/>
          </a:prstGeom>
          <a:ln>
            <a:solidFill>
              <a:schemeClr val="tx1"/>
            </a:solidFill>
          </a:ln>
        </p:spPr>
        <p:txBody>
          <a:bodyPr wrap="square">
            <a:spAutoFit/>
          </a:bodyPr>
          <a:lstStyle/>
          <a:p>
            <a:r>
              <a:rPr lang="en-GB" sz="1050" dirty="0"/>
              <a:t>Gain 1kg Per Week</a:t>
            </a:r>
          </a:p>
        </p:txBody>
      </p:sp>
      <p:sp>
        <p:nvSpPr>
          <p:cNvPr id="27" name="Rectangle 26">
            <a:extLst>
              <a:ext uri="{FF2B5EF4-FFF2-40B4-BE49-F238E27FC236}">
                <a16:creationId xmlns:a16="http://schemas.microsoft.com/office/drawing/2014/main" id="{153B0C80-0781-6C49-9631-F1DE6C23F56A}"/>
              </a:ext>
            </a:extLst>
          </p:cNvPr>
          <p:cNvSpPr/>
          <p:nvPr/>
        </p:nvSpPr>
        <p:spPr>
          <a:xfrm>
            <a:off x="7304042" y="3854904"/>
            <a:ext cx="808183" cy="415498"/>
          </a:xfrm>
          <a:prstGeom prst="rect">
            <a:avLst/>
          </a:prstGeom>
          <a:ln>
            <a:solidFill>
              <a:schemeClr val="tx1"/>
            </a:solidFill>
          </a:ln>
        </p:spPr>
        <p:txBody>
          <a:bodyPr wrap="square">
            <a:spAutoFit/>
          </a:bodyPr>
          <a:lstStyle/>
          <a:p>
            <a:r>
              <a:rPr lang="en-GB" sz="1050" dirty="0"/>
              <a:t>Target Weight:</a:t>
            </a:r>
          </a:p>
        </p:txBody>
      </p:sp>
      <p:sp>
        <p:nvSpPr>
          <p:cNvPr id="28" name="Rectangle 27">
            <a:extLst>
              <a:ext uri="{FF2B5EF4-FFF2-40B4-BE49-F238E27FC236}">
                <a16:creationId xmlns:a16="http://schemas.microsoft.com/office/drawing/2014/main" id="{B0628CC2-2A9F-CB49-B0BC-6B551D94867D}"/>
              </a:ext>
            </a:extLst>
          </p:cNvPr>
          <p:cNvSpPr/>
          <p:nvPr/>
        </p:nvSpPr>
        <p:spPr>
          <a:xfrm>
            <a:off x="8191981" y="3935695"/>
            <a:ext cx="808183" cy="253916"/>
          </a:xfrm>
          <a:prstGeom prst="rect">
            <a:avLst/>
          </a:prstGeom>
          <a:ln>
            <a:solidFill>
              <a:schemeClr val="tx1"/>
            </a:solidFill>
          </a:ln>
        </p:spPr>
        <p:txBody>
          <a:bodyPr wrap="square">
            <a:spAutoFit/>
          </a:bodyPr>
          <a:lstStyle/>
          <a:p>
            <a:r>
              <a:rPr lang="en-GB" sz="1050" dirty="0"/>
              <a:t>84 kg</a:t>
            </a:r>
          </a:p>
        </p:txBody>
      </p:sp>
      <p:sp>
        <p:nvSpPr>
          <p:cNvPr id="30" name="Rectangle 29">
            <a:extLst>
              <a:ext uri="{FF2B5EF4-FFF2-40B4-BE49-F238E27FC236}">
                <a16:creationId xmlns:a16="http://schemas.microsoft.com/office/drawing/2014/main" id="{18046843-810B-304F-8451-DFCBEB1A0BF7}"/>
              </a:ext>
            </a:extLst>
          </p:cNvPr>
          <p:cNvSpPr/>
          <p:nvPr/>
        </p:nvSpPr>
        <p:spPr>
          <a:xfrm>
            <a:off x="1993213" y="1440873"/>
            <a:ext cx="7437114" cy="5234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1" name="Picture 30">
            <a:extLst>
              <a:ext uri="{FF2B5EF4-FFF2-40B4-BE49-F238E27FC236}">
                <a16:creationId xmlns:a16="http://schemas.microsoft.com/office/drawing/2014/main" id="{9BEDEE48-4573-0343-9A6C-BD0B32FCB78F}"/>
              </a:ext>
            </a:extLst>
          </p:cNvPr>
          <p:cNvPicPr>
            <a:picLocks noChangeAspect="1"/>
          </p:cNvPicPr>
          <p:nvPr/>
        </p:nvPicPr>
        <p:blipFill>
          <a:blip r:embed="rId4"/>
          <a:stretch>
            <a:fillRect/>
          </a:stretch>
        </p:blipFill>
        <p:spPr>
          <a:xfrm>
            <a:off x="2072930" y="1448862"/>
            <a:ext cx="483916" cy="452999"/>
          </a:xfrm>
          <a:prstGeom prst="rect">
            <a:avLst/>
          </a:prstGeom>
        </p:spPr>
      </p:pic>
      <p:sp>
        <p:nvSpPr>
          <p:cNvPr id="32" name="Rectangle 31">
            <a:extLst>
              <a:ext uri="{FF2B5EF4-FFF2-40B4-BE49-F238E27FC236}">
                <a16:creationId xmlns:a16="http://schemas.microsoft.com/office/drawing/2014/main" id="{8926FC73-C726-E948-9FC3-7E655FF58DB1}"/>
              </a:ext>
            </a:extLst>
          </p:cNvPr>
          <p:cNvSpPr/>
          <p:nvPr/>
        </p:nvSpPr>
        <p:spPr>
          <a:xfrm>
            <a:off x="2197133" y="2037219"/>
            <a:ext cx="1455848" cy="253916"/>
          </a:xfrm>
          <a:prstGeom prst="rect">
            <a:avLst/>
          </a:prstGeom>
        </p:spPr>
        <p:txBody>
          <a:bodyPr wrap="none">
            <a:spAutoFit/>
          </a:bodyPr>
          <a:lstStyle/>
          <a:p>
            <a:r>
              <a:rPr lang="en-GB" sz="1050" dirty="0"/>
              <a:t>My Profile &gt; My Details</a:t>
            </a:r>
          </a:p>
        </p:txBody>
      </p:sp>
      <p:sp>
        <p:nvSpPr>
          <p:cNvPr id="33" name="TextBox 32">
            <a:extLst>
              <a:ext uri="{FF2B5EF4-FFF2-40B4-BE49-F238E27FC236}">
                <a16:creationId xmlns:a16="http://schemas.microsoft.com/office/drawing/2014/main" id="{F700CCDE-80C8-B740-B4CE-A304E8C29D19}"/>
              </a:ext>
            </a:extLst>
          </p:cNvPr>
          <p:cNvSpPr txBox="1"/>
          <p:nvPr/>
        </p:nvSpPr>
        <p:spPr>
          <a:xfrm>
            <a:off x="7192804" y="1510637"/>
            <a:ext cx="2133600" cy="307777"/>
          </a:xfrm>
          <a:prstGeom prst="rect">
            <a:avLst/>
          </a:prstGeom>
          <a:noFill/>
          <a:ln w="38100">
            <a:solidFill>
              <a:srgbClr val="FF0000"/>
            </a:solidFill>
          </a:ln>
        </p:spPr>
        <p:txBody>
          <a:bodyPr wrap="square" rtlCol="0">
            <a:spAutoFit/>
          </a:bodyPr>
          <a:lstStyle/>
          <a:p>
            <a:r>
              <a:rPr lang="en-GB" sz="1400" dirty="0">
                <a:solidFill>
                  <a:srgbClr val="7030A0"/>
                </a:solidFill>
              </a:rPr>
              <a:t>Menu Bar 2B</a:t>
            </a:r>
          </a:p>
        </p:txBody>
      </p:sp>
      <p:sp>
        <p:nvSpPr>
          <p:cNvPr id="34" name="TextBox 33">
            <a:extLst>
              <a:ext uri="{FF2B5EF4-FFF2-40B4-BE49-F238E27FC236}">
                <a16:creationId xmlns:a16="http://schemas.microsoft.com/office/drawing/2014/main" id="{F1BFCD8A-B8F1-F747-B705-B2CF30622B5F}"/>
              </a:ext>
            </a:extLst>
          </p:cNvPr>
          <p:cNvSpPr txBox="1"/>
          <p:nvPr/>
        </p:nvSpPr>
        <p:spPr>
          <a:xfrm>
            <a:off x="2744993" y="1533291"/>
            <a:ext cx="1850721" cy="307777"/>
          </a:xfrm>
          <a:prstGeom prst="rect">
            <a:avLst/>
          </a:prstGeom>
          <a:noFill/>
          <a:ln w="38100">
            <a:solidFill>
              <a:srgbClr val="FF0000"/>
            </a:solidFill>
          </a:ln>
        </p:spPr>
        <p:txBody>
          <a:bodyPr wrap="square" rtlCol="0">
            <a:spAutoFit/>
          </a:bodyPr>
          <a:lstStyle/>
          <a:p>
            <a:r>
              <a:rPr lang="en-GB" sz="1400" dirty="0">
                <a:solidFill>
                  <a:srgbClr val="7030A0"/>
                </a:solidFill>
              </a:rPr>
              <a:t>Menu Bar 1B </a:t>
            </a:r>
          </a:p>
        </p:txBody>
      </p:sp>
      <p:sp>
        <p:nvSpPr>
          <p:cNvPr id="35" name="TextBox 34">
            <a:extLst>
              <a:ext uri="{FF2B5EF4-FFF2-40B4-BE49-F238E27FC236}">
                <a16:creationId xmlns:a16="http://schemas.microsoft.com/office/drawing/2014/main" id="{A7FE4696-7811-CC45-B12A-0DCB9A976C1A}"/>
              </a:ext>
            </a:extLst>
          </p:cNvPr>
          <p:cNvSpPr txBox="1"/>
          <p:nvPr/>
        </p:nvSpPr>
        <p:spPr>
          <a:xfrm>
            <a:off x="9838513" y="582975"/>
            <a:ext cx="2190690" cy="3162404"/>
          </a:xfrm>
          <a:prstGeom prst="rect">
            <a:avLst/>
          </a:prstGeom>
          <a:noFill/>
          <a:ln>
            <a:solidFill>
              <a:schemeClr val="tx1"/>
            </a:solidFill>
          </a:ln>
        </p:spPr>
        <p:txBody>
          <a:bodyPr wrap="square" rtlCol="0">
            <a:spAutoFit/>
          </a:bodyPr>
          <a:lstStyle/>
          <a:p>
            <a:r>
              <a:rPr lang="en-GB" sz="1050" dirty="0"/>
              <a:t>**NOTE: This is the ‘MY PROFILE’ Page – where all of the users stored data is displayed.</a:t>
            </a:r>
          </a:p>
          <a:p>
            <a:r>
              <a:rPr lang="en-GB" sz="1050" dirty="0"/>
              <a:t>This is the data that the excel spreadsheet uses to calculate recommended nutrient intake. Here the user can come to edit their information and recalculate new goals, nutrient intakes or measurements (which all adjusts their intake instantly – live feedback, like in an excel spreadsheet) </a:t>
            </a:r>
          </a:p>
          <a:p>
            <a:endParaRPr lang="en-GB" sz="1050" dirty="0"/>
          </a:p>
          <a:p>
            <a:r>
              <a:rPr lang="en-GB" sz="1050" dirty="0"/>
              <a:t>Note 2)</a:t>
            </a:r>
          </a:p>
          <a:p>
            <a:r>
              <a:rPr lang="en-GB" sz="1050" dirty="0"/>
              <a:t>Please be aware that this is just a general layout guide – font style, font size and font colours are subject to change and will be discussed with you in plenty of time. </a:t>
            </a:r>
          </a:p>
        </p:txBody>
      </p:sp>
      <p:sp>
        <p:nvSpPr>
          <p:cNvPr id="36" name="TextBox 35">
            <a:extLst>
              <a:ext uri="{FF2B5EF4-FFF2-40B4-BE49-F238E27FC236}">
                <a16:creationId xmlns:a16="http://schemas.microsoft.com/office/drawing/2014/main" id="{B1D2E7EA-B747-4241-87BB-046963C72915}"/>
              </a:ext>
            </a:extLst>
          </p:cNvPr>
          <p:cNvSpPr txBox="1"/>
          <p:nvPr/>
        </p:nvSpPr>
        <p:spPr>
          <a:xfrm>
            <a:off x="5782075" y="5442350"/>
            <a:ext cx="580465" cy="231142"/>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38" name="Straight Arrow Connector 37">
            <a:extLst>
              <a:ext uri="{FF2B5EF4-FFF2-40B4-BE49-F238E27FC236}">
                <a16:creationId xmlns:a16="http://schemas.microsoft.com/office/drawing/2014/main" id="{DBAABA83-CE42-0C4A-B3D3-53F5A7A1C48D}"/>
              </a:ext>
            </a:extLst>
          </p:cNvPr>
          <p:cNvCxnSpPr>
            <a:stCxn id="36" idx="3"/>
          </p:cNvCxnSpPr>
          <p:nvPr/>
        </p:nvCxnSpPr>
        <p:spPr>
          <a:xfrm>
            <a:off x="6362540" y="5557921"/>
            <a:ext cx="3234042" cy="6138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962F4B-DA94-9A49-8727-4665E7469B9E}"/>
              </a:ext>
            </a:extLst>
          </p:cNvPr>
          <p:cNvSpPr txBox="1"/>
          <p:nvPr/>
        </p:nvSpPr>
        <p:spPr>
          <a:xfrm>
            <a:off x="9636522" y="5663950"/>
            <a:ext cx="2190690" cy="900246"/>
          </a:xfrm>
          <a:prstGeom prst="rect">
            <a:avLst/>
          </a:prstGeom>
          <a:noFill/>
          <a:ln>
            <a:solidFill>
              <a:schemeClr val="tx1"/>
            </a:solidFill>
          </a:ln>
        </p:spPr>
        <p:txBody>
          <a:bodyPr wrap="square" rtlCol="0">
            <a:spAutoFit/>
          </a:bodyPr>
          <a:lstStyle/>
          <a:p>
            <a:r>
              <a:rPr lang="en-GB" sz="1050" dirty="0"/>
              <a:t>This button functions same as the ‘[Edit] button : allows the user to edit the information and recalculate their recommended daily nutrient intake </a:t>
            </a:r>
          </a:p>
        </p:txBody>
      </p:sp>
      <p:sp>
        <p:nvSpPr>
          <p:cNvPr id="40" name="TextBox 39">
            <a:extLst>
              <a:ext uri="{FF2B5EF4-FFF2-40B4-BE49-F238E27FC236}">
                <a16:creationId xmlns:a16="http://schemas.microsoft.com/office/drawing/2014/main" id="{9DB1D7F7-CECC-2B43-A766-36AC1341B5F0}"/>
              </a:ext>
            </a:extLst>
          </p:cNvPr>
          <p:cNvSpPr txBox="1"/>
          <p:nvPr/>
        </p:nvSpPr>
        <p:spPr>
          <a:xfrm>
            <a:off x="5539827" y="5797524"/>
            <a:ext cx="580465" cy="231142"/>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41" name="Straight Arrow Connector 40">
            <a:extLst>
              <a:ext uri="{FF2B5EF4-FFF2-40B4-BE49-F238E27FC236}">
                <a16:creationId xmlns:a16="http://schemas.microsoft.com/office/drawing/2014/main" id="{BB3A1607-0119-3446-B15E-6555E0180D43}"/>
              </a:ext>
            </a:extLst>
          </p:cNvPr>
          <p:cNvCxnSpPr>
            <a:cxnSpLocks/>
          </p:cNvCxnSpPr>
          <p:nvPr/>
        </p:nvCxnSpPr>
        <p:spPr>
          <a:xfrm>
            <a:off x="6085794" y="5910171"/>
            <a:ext cx="3447971" cy="3510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AB922AC-6776-7246-9771-CDE6D9F3194F}"/>
              </a:ext>
            </a:extLst>
          </p:cNvPr>
          <p:cNvSpPr txBox="1"/>
          <p:nvPr/>
        </p:nvSpPr>
        <p:spPr>
          <a:xfrm>
            <a:off x="4773005" y="5436608"/>
            <a:ext cx="580465" cy="231142"/>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44" name="Straight Arrow Connector 43">
            <a:extLst>
              <a:ext uri="{FF2B5EF4-FFF2-40B4-BE49-F238E27FC236}">
                <a16:creationId xmlns:a16="http://schemas.microsoft.com/office/drawing/2014/main" id="{52C58FBA-7078-F149-B636-F7EF03836DBC}"/>
              </a:ext>
            </a:extLst>
          </p:cNvPr>
          <p:cNvCxnSpPr>
            <a:cxnSpLocks/>
          </p:cNvCxnSpPr>
          <p:nvPr/>
        </p:nvCxnSpPr>
        <p:spPr>
          <a:xfrm flipH="1">
            <a:off x="1787018" y="5601395"/>
            <a:ext cx="2985987" cy="3621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E2FE7F-E1DF-7D4C-852A-377FB7258677}"/>
              </a:ext>
            </a:extLst>
          </p:cNvPr>
          <p:cNvSpPr txBox="1"/>
          <p:nvPr/>
        </p:nvSpPr>
        <p:spPr>
          <a:xfrm>
            <a:off x="217963" y="4622775"/>
            <a:ext cx="1533002" cy="2031325"/>
          </a:xfrm>
          <a:prstGeom prst="rect">
            <a:avLst/>
          </a:prstGeom>
          <a:noFill/>
          <a:ln>
            <a:solidFill>
              <a:schemeClr val="tx1"/>
            </a:solidFill>
          </a:ln>
        </p:spPr>
        <p:txBody>
          <a:bodyPr wrap="square" rtlCol="0">
            <a:spAutoFit/>
          </a:bodyPr>
          <a:lstStyle/>
          <a:p>
            <a:r>
              <a:rPr lang="en-GB" sz="1050" dirty="0"/>
              <a:t>Here the user can change their account from ‘Advanced’ to ‘Expressed’ and vice versa. This changes the information displayed below (activity level etc.). For reference, see the registration process. All data asked for when Registering is displayed on this page. </a:t>
            </a:r>
          </a:p>
        </p:txBody>
      </p:sp>
      <p:sp>
        <p:nvSpPr>
          <p:cNvPr id="47" name="TextBox 46">
            <a:extLst>
              <a:ext uri="{FF2B5EF4-FFF2-40B4-BE49-F238E27FC236}">
                <a16:creationId xmlns:a16="http://schemas.microsoft.com/office/drawing/2014/main" id="{AD4EC864-857A-7448-93BB-6E636FE84818}"/>
              </a:ext>
            </a:extLst>
          </p:cNvPr>
          <p:cNvSpPr txBox="1"/>
          <p:nvPr/>
        </p:nvSpPr>
        <p:spPr>
          <a:xfrm>
            <a:off x="2045440" y="3263454"/>
            <a:ext cx="699553" cy="362745"/>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48" name="Straight Arrow Connector 47">
            <a:extLst>
              <a:ext uri="{FF2B5EF4-FFF2-40B4-BE49-F238E27FC236}">
                <a16:creationId xmlns:a16="http://schemas.microsoft.com/office/drawing/2014/main" id="{D49DCAA0-DF7E-0F4D-A025-EEDD048AEF33}"/>
              </a:ext>
            </a:extLst>
          </p:cNvPr>
          <p:cNvCxnSpPr>
            <a:cxnSpLocks/>
          </p:cNvCxnSpPr>
          <p:nvPr/>
        </p:nvCxnSpPr>
        <p:spPr>
          <a:xfrm flipH="1" flipV="1">
            <a:off x="1726334" y="3214239"/>
            <a:ext cx="292993" cy="2380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05AEEC4-7601-3748-AF5A-712E58F6B3B0}"/>
              </a:ext>
            </a:extLst>
          </p:cNvPr>
          <p:cNvSpPr txBox="1"/>
          <p:nvPr/>
        </p:nvSpPr>
        <p:spPr>
          <a:xfrm>
            <a:off x="184611" y="1711367"/>
            <a:ext cx="1533002" cy="2677656"/>
          </a:xfrm>
          <a:prstGeom prst="rect">
            <a:avLst/>
          </a:prstGeom>
          <a:noFill/>
          <a:ln>
            <a:solidFill>
              <a:schemeClr val="tx1"/>
            </a:solidFill>
          </a:ln>
        </p:spPr>
        <p:txBody>
          <a:bodyPr wrap="square" rtlCol="0">
            <a:spAutoFit/>
          </a:bodyPr>
          <a:lstStyle/>
          <a:p>
            <a:r>
              <a:rPr lang="en-GB" sz="1050" dirty="0"/>
              <a:t>In the future: </a:t>
            </a:r>
          </a:p>
          <a:p>
            <a:r>
              <a:rPr lang="en-GB" sz="1050" dirty="0"/>
              <a:t>We will add a feature that allows Users to ‘TRACK PROGRESS’</a:t>
            </a:r>
          </a:p>
          <a:p>
            <a:r>
              <a:rPr lang="en-GB" sz="1050" dirty="0"/>
              <a:t>This page will have graphs and data showing them changes in their weight, or body measurements over time.</a:t>
            </a:r>
          </a:p>
          <a:p>
            <a:endParaRPr lang="en-GB" sz="1050" dirty="0"/>
          </a:p>
          <a:p>
            <a:r>
              <a:rPr lang="en-GB" sz="1050" dirty="0"/>
              <a:t>HOWEVER FOR THIS WEBSITE LAUNCH, WE WILL KEEP THIS PAGE INACTIVE. SEE NEXT SLIDE</a:t>
            </a:r>
          </a:p>
        </p:txBody>
      </p:sp>
      <p:sp>
        <p:nvSpPr>
          <p:cNvPr id="53" name="TextBox 52">
            <a:extLst>
              <a:ext uri="{FF2B5EF4-FFF2-40B4-BE49-F238E27FC236}">
                <a16:creationId xmlns:a16="http://schemas.microsoft.com/office/drawing/2014/main" id="{25B1D1B1-DA65-4D47-812D-6CB52C205971}"/>
              </a:ext>
            </a:extLst>
          </p:cNvPr>
          <p:cNvSpPr txBox="1"/>
          <p:nvPr/>
        </p:nvSpPr>
        <p:spPr>
          <a:xfrm>
            <a:off x="3716885" y="2315732"/>
            <a:ext cx="534585" cy="335869"/>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54" name="Straight Arrow Connector 53">
            <a:extLst>
              <a:ext uri="{FF2B5EF4-FFF2-40B4-BE49-F238E27FC236}">
                <a16:creationId xmlns:a16="http://schemas.microsoft.com/office/drawing/2014/main" id="{E309EEEA-8608-FD4E-81DD-EF407EF7BB83}"/>
              </a:ext>
            </a:extLst>
          </p:cNvPr>
          <p:cNvCxnSpPr>
            <a:cxnSpLocks/>
          </p:cNvCxnSpPr>
          <p:nvPr/>
        </p:nvCxnSpPr>
        <p:spPr>
          <a:xfrm flipV="1">
            <a:off x="4226334" y="1205129"/>
            <a:ext cx="1511549" cy="10860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D4309F3-462B-584A-AE2F-358786AD9824}"/>
              </a:ext>
            </a:extLst>
          </p:cNvPr>
          <p:cNvSpPr txBox="1"/>
          <p:nvPr/>
        </p:nvSpPr>
        <p:spPr>
          <a:xfrm>
            <a:off x="5833924" y="1066026"/>
            <a:ext cx="3596403" cy="253916"/>
          </a:xfrm>
          <a:prstGeom prst="rect">
            <a:avLst/>
          </a:prstGeom>
          <a:noFill/>
          <a:ln>
            <a:solidFill>
              <a:schemeClr val="tx1"/>
            </a:solidFill>
          </a:ln>
        </p:spPr>
        <p:txBody>
          <a:bodyPr wrap="square" rtlCol="0">
            <a:spAutoFit/>
          </a:bodyPr>
          <a:lstStyle/>
          <a:p>
            <a:r>
              <a:rPr lang="en-GB" sz="1050" dirty="0"/>
              <a:t>USER’S FIRST NAME IS DISPLAYED HERE</a:t>
            </a:r>
          </a:p>
        </p:txBody>
      </p:sp>
      <p:sp>
        <p:nvSpPr>
          <p:cNvPr id="58" name="TextBox 57">
            <a:extLst>
              <a:ext uri="{FF2B5EF4-FFF2-40B4-BE49-F238E27FC236}">
                <a16:creationId xmlns:a16="http://schemas.microsoft.com/office/drawing/2014/main" id="{D97C4438-7559-2E4C-A9EB-C813120658A6}"/>
              </a:ext>
            </a:extLst>
          </p:cNvPr>
          <p:cNvSpPr txBox="1"/>
          <p:nvPr/>
        </p:nvSpPr>
        <p:spPr>
          <a:xfrm>
            <a:off x="9645772" y="4141352"/>
            <a:ext cx="2190690" cy="577081"/>
          </a:xfrm>
          <a:prstGeom prst="rect">
            <a:avLst/>
          </a:prstGeom>
          <a:noFill/>
          <a:ln>
            <a:solidFill>
              <a:schemeClr val="tx1"/>
            </a:solidFill>
          </a:ln>
        </p:spPr>
        <p:txBody>
          <a:bodyPr wrap="square" rtlCol="0">
            <a:spAutoFit/>
          </a:bodyPr>
          <a:lstStyle/>
          <a:p>
            <a:r>
              <a:rPr lang="en-GB" sz="1050" dirty="0"/>
              <a:t>MY ACCOUNT (MENU HEADING OF DROP DOWN MENU) &gt; MY PROFILE&gt; My Details </a:t>
            </a:r>
          </a:p>
        </p:txBody>
      </p:sp>
      <p:cxnSp>
        <p:nvCxnSpPr>
          <p:cNvPr id="59" name="Straight Arrow Connector 58">
            <a:extLst>
              <a:ext uri="{FF2B5EF4-FFF2-40B4-BE49-F238E27FC236}">
                <a16:creationId xmlns:a16="http://schemas.microsoft.com/office/drawing/2014/main" id="{58751B93-6F82-AB4A-9CD1-EFF7DD93B202}"/>
              </a:ext>
            </a:extLst>
          </p:cNvPr>
          <p:cNvCxnSpPr>
            <a:cxnSpLocks/>
          </p:cNvCxnSpPr>
          <p:nvPr/>
        </p:nvCxnSpPr>
        <p:spPr>
          <a:xfrm>
            <a:off x="8959282" y="1844142"/>
            <a:ext cx="775308" cy="2272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CE16C30-22B6-0842-87EA-E1379F09B4D2}"/>
              </a:ext>
            </a:extLst>
          </p:cNvPr>
          <p:cNvSpPr txBox="1"/>
          <p:nvPr/>
        </p:nvSpPr>
        <p:spPr>
          <a:xfrm>
            <a:off x="5122970" y="1607276"/>
            <a:ext cx="1925648" cy="215444"/>
          </a:xfrm>
          <a:prstGeom prst="rect">
            <a:avLst/>
          </a:prstGeom>
          <a:noFill/>
          <a:ln w="41275">
            <a:solidFill>
              <a:srgbClr val="FF0000"/>
            </a:solidFill>
          </a:ln>
        </p:spPr>
        <p:txBody>
          <a:bodyPr wrap="square" rtlCol="0">
            <a:spAutoFit/>
          </a:bodyPr>
          <a:lstStyle/>
          <a:p>
            <a:r>
              <a:rPr lang="en-GB" sz="800" dirty="0"/>
              <a:t>Delivery Deadline: 1 HOUR 30 Minutes</a:t>
            </a:r>
          </a:p>
        </p:txBody>
      </p:sp>
    </p:spTree>
    <p:extLst>
      <p:ext uri="{BB962C8B-B14F-4D97-AF65-F5344CB8AC3E}">
        <p14:creationId xmlns:p14="http://schemas.microsoft.com/office/powerpoint/2010/main" val="4201467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5953-C91B-9640-9B39-24780B14F538}"/>
              </a:ext>
            </a:extLst>
          </p:cNvPr>
          <p:cNvSpPr>
            <a:spLocks noGrp="1"/>
          </p:cNvSpPr>
          <p:nvPr>
            <p:ph type="title"/>
          </p:nvPr>
        </p:nvSpPr>
        <p:spPr/>
        <p:txBody>
          <a:bodyPr/>
          <a:lstStyle/>
          <a:p>
            <a:r>
              <a:rPr lang="en-GB" dirty="0"/>
              <a:t>‘Our Menu’ Page – </a:t>
            </a:r>
          </a:p>
        </p:txBody>
      </p:sp>
      <p:pic>
        <p:nvPicPr>
          <p:cNvPr id="5" name="Picture 4">
            <a:extLst>
              <a:ext uri="{FF2B5EF4-FFF2-40B4-BE49-F238E27FC236}">
                <a16:creationId xmlns:a16="http://schemas.microsoft.com/office/drawing/2014/main" id="{2685F678-DACD-D84F-B590-4D3CAFB84AD4}"/>
              </a:ext>
            </a:extLst>
          </p:cNvPr>
          <p:cNvPicPr>
            <a:picLocks noChangeAspect="1"/>
          </p:cNvPicPr>
          <p:nvPr/>
        </p:nvPicPr>
        <p:blipFill>
          <a:blip r:embed="rId2"/>
          <a:stretch>
            <a:fillRect/>
          </a:stretch>
        </p:blipFill>
        <p:spPr>
          <a:xfrm>
            <a:off x="2872626" y="2034997"/>
            <a:ext cx="5496834" cy="4357490"/>
          </a:xfrm>
          <a:prstGeom prst="rect">
            <a:avLst/>
          </a:prstGeom>
        </p:spPr>
      </p:pic>
      <p:sp>
        <p:nvSpPr>
          <p:cNvPr id="6" name="Rectangle 5">
            <a:extLst>
              <a:ext uri="{FF2B5EF4-FFF2-40B4-BE49-F238E27FC236}">
                <a16:creationId xmlns:a16="http://schemas.microsoft.com/office/drawing/2014/main" id="{54BF36C7-6F3B-7343-8C0A-2BDDD64E8E58}"/>
              </a:ext>
            </a:extLst>
          </p:cNvPr>
          <p:cNvSpPr/>
          <p:nvPr/>
        </p:nvSpPr>
        <p:spPr>
          <a:xfrm>
            <a:off x="1993213" y="1440873"/>
            <a:ext cx="7437114" cy="5234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9487CA7F-A5CB-B54A-A826-E15507B33547}"/>
              </a:ext>
            </a:extLst>
          </p:cNvPr>
          <p:cNvPicPr>
            <a:picLocks noChangeAspect="1"/>
          </p:cNvPicPr>
          <p:nvPr/>
        </p:nvPicPr>
        <p:blipFill>
          <a:blip r:embed="rId3"/>
          <a:stretch>
            <a:fillRect/>
          </a:stretch>
        </p:blipFill>
        <p:spPr>
          <a:xfrm>
            <a:off x="2072930" y="1448862"/>
            <a:ext cx="483916" cy="452999"/>
          </a:xfrm>
          <a:prstGeom prst="rect">
            <a:avLst/>
          </a:prstGeom>
        </p:spPr>
      </p:pic>
      <p:sp>
        <p:nvSpPr>
          <p:cNvPr id="8" name="TextBox 7">
            <a:extLst>
              <a:ext uri="{FF2B5EF4-FFF2-40B4-BE49-F238E27FC236}">
                <a16:creationId xmlns:a16="http://schemas.microsoft.com/office/drawing/2014/main" id="{DFA0DEDB-FF84-354C-9A8C-A2966DB6992E}"/>
              </a:ext>
            </a:extLst>
          </p:cNvPr>
          <p:cNvSpPr txBox="1"/>
          <p:nvPr/>
        </p:nvSpPr>
        <p:spPr>
          <a:xfrm>
            <a:off x="7192804" y="1510637"/>
            <a:ext cx="2133600" cy="307777"/>
          </a:xfrm>
          <a:prstGeom prst="rect">
            <a:avLst/>
          </a:prstGeom>
          <a:noFill/>
          <a:ln w="38100">
            <a:solidFill>
              <a:srgbClr val="FF0000"/>
            </a:solidFill>
          </a:ln>
        </p:spPr>
        <p:txBody>
          <a:bodyPr wrap="square" rtlCol="0">
            <a:spAutoFit/>
          </a:bodyPr>
          <a:lstStyle/>
          <a:p>
            <a:r>
              <a:rPr lang="en-GB" sz="1400" dirty="0">
                <a:solidFill>
                  <a:srgbClr val="7030A0"/>
                </a:solidFill>
              </a:rPr>
              <a:t>Menu Bar 2A/2B</a:t>
            </a:r>
          </a:p>
        </p:txBody>
      </p:sp>
      <p:sp>
        <p:nvSpPr>
          <p:cNvPr id="9" name="TextBox 8">
            <a:extLst>
              <a:ext uri="{FF2B5EF4-FFF2-40B4-BE49-F238E27FC236}">
                <a16:creationId xmlns:a16="http://schemas.microsoft.com/office/drawing/2014/main" id="{F6D3C0DE-354C-A34A-B9D3-9658619921E5}"/>
              </a:ext>
            </a:extLst>
          </p:cNvPr>
          <p:cNvSpPr txBox="1"/>
          <p:nvPr/>
        </p:nvSpPr>
        <p:spPr>
          <a:xfrm>
            <a:off x="2744993" y="1533291"/>
            <a:ext cx="1850721" cy="307777"/>
          </a:xfrm>
          <a:prstGeom prst="rect">
            <a:avLst/>
          </a:prstGeom>
          <a:noFill/>
          <a:ln w="38100">
            <a:solidFill>
              <a:srgbClr val="FF0000"/>
            </a:solidFill>
          </a:ln>
        </p:spPr>
        <p:txBody>
          <a:bodyPr wrap="square" rtlCol="0">
            <a:spAutoFit/>
          </a:bodyPr>
          <a:lstStyle/>
          <a:p>
            <a:r>
              <a:rPr lang="en-GB" sz="1400" dirty="0">
                <a:solidFill>
                  <a:srgbClr val="7030A0"/>
                </a:solidFill>
              </a:rPr>
              <a:t>Menu Bar 1A/1B </a:t>
            </a:r>
          </a:p>
        </p:txBody>
      </p:sp>
      <p:sp>
        <p:nvSpPr>
          <p:cNvPr id="10" name="TextBox 9">
            <a:extLst>
              <a:ext uri="{FF2B5EF4-FFF2-40B4-BE49-F238E27FC236}">
                <a16:creationId xmlns:a16="http://schemas.microsoft.com/office/drawing/2014/main" id="{45B124D4-7831-3B4D-8AFA-9B79EF6C802D}"/>
              </a:ext>
            </a:extLst>
          </p:cNvPr>
          <p:cNvSpPr txBox="1"/>
          <p:nvPr/>
        </p:nvSpPr>
        <p:spPr>
          <a:xfrm>
            <a:off x="4931435" y="1579457"/>
            <a:ext cx="1925648" cy="215444"/>
          </a:xfrm>
          <a:prstGeom prst="rect">
            <a:avLst/>
          </a:prstGeom>
          <a:noFill/>
          <a:ln w="41275">
            <a:solidFill>
              <a:srgbClr val="FF0000"/>
            </a:solidFill>
          </a:ln>
        </p:spPr>
        <p:txBody>
          <a:bodyPr wrap="square" rtlCol="0">
            <a:spAutoFit/>
          </a:bodyPr>
          <a:lstStyle/>
          <a:p>
            <a:r>
              <a:rPr lang="en-GB" sz="800" dirty="0"/>
              <a:t>Delivery Deadline: 1 HOUR 30 Minutes</a:t>
            </a:r>
          </a:p>
        </p:txBody>
      </p:sp>
      <p:sp>
        <p:nvSpPr>
          <p:cNvPr id="11" name="TextBox 10">
            <a:extLst>
              <a:ext uri="{FF2B5EF4-FFF2-40B4-BE49-F238E27FC236}">
                <a16:creationId xmlns:a16="http://schemas.microsoft.com/office/drawing/2014/main" id="{2BD5DA1A-ABF0-DD4F-9DB8-7B1A6501CCFF}"/>
              </a:ext>
            </a:extLst>
          </p:cNvPr>
          <p:cNvSpPr txBox="1"/>
          <p:nvPr/>
        </p:nvSpPr>
        <p:spPr>
          <a:xfrm>
            <a:off x="3721086" y="1954506"/>
            <a:ext cx="452760" cy="450508"/>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12" name="Straight Arrow Connector 11">
            <a:extLst>
              <a:ext uri="{FF2B5EF4-FFF2-40B4-BE49-F238E27FC236}">
                <a16:creationId xmlns:a16="http://schemas.microsoft.com/office/drawing/2014/main" id="{84873428-75A4-BB43-A61A-B9383AF596F1}"/>
              </a:ext>
            </a:extLst>
          </p:cNvPr>
          <p:cNvCxnSpPr>
            <a:cxnSpLocks/>
          </p:cNvCxnSpPr>
          <p:nvPr/>
        </p:nvCxnSpPr>
        <p:spPr>
          <a:xfrm flipH="1">
            <a:off x="1746882" y="2034997"/>
            <a:ext cx="1984929" cy="2111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23594C5-D335-904A-8A3E-9C2C663D00AD}"/>
              </a:ext>
            </a:extLst>
          </p:cNvPr>
          <p:cNvSpPr txBox="1"/>
          <p:nvPr/>
        </p:nvSpPr>
        <p:spPr>
          <a:xfrm>
            <a:off x="184611" y="1711367"/>
            <a:ext cx="1533002" cy="1384995"/>
          </a:xfrm>
          <a:prstGeom prst="rect">
            <a:avLst/>
          </a:prstGeom>
          <a:noFill/>
          <a:ln>
            <a:solidFill>
              <a:schemeClr val="tx1"/>
            </a:solidFill>
          </a:ln>
        </p:spPr>
        <p:txBody>
          <a:bodyPr wrap="square" rtlCol="0">
            <a:spAutoFit/>
          </a:bodyPr>
          <a:lstStyle/>
          <a:p>
            <a:r>
              <a:rPr lang="en-GB" sz="1050" dirty="0"/>
              <a:t>Simple text or image displaying the date – allows the customer to what our menu will be for that week – our weeks are (new week starts) SUNDAY – SATURDAY (week ends)</a:t>
            </a:r>
          </a:p>
        </p:txBody>
      </p:sp>
      <p:sp>
        <p:nvSpPr>
          <p:cNvPr id="15" name="TextBox 14">
            <a:extLst>
              <a:ext uri="{FF2B5EF4-FFF2-40B4-BE49-F238E27FC236}">
                <a16:creationId xmlns:a16="http://schemas.microsoft.com/office/drawing/2014/main" id="{8458FD7B-3429-4F4C-9654-B8741DA7C909}"/>
              </a:ext>
            </a:extLst>
          </p:cNvPr>
          <p:cNvSpPr txBox="1"/>
          <p:nvPr/>
        </p:nvSpPr>
        <p:spPr>
          <a:xfrm>
            <a:off x="245571" y="3468670"/>
            <a:ext cx="1533002" cy="1384995"/>
          </a:xfrm>
          <a:prstGeom prst="rect">
            <a:avLst/>
          </a:prstGeom>
          <a:noFill/>
          <a:ln>
            <a:solidFill>
              <a:schemeClr val="tx1"/>
            </a:solidFill>
          </a:ln>
        </p:spPr>
        <p:txBody>
          <a:bodyPr wrap="square" rtlCol="0">
            <a:spAutoFit/>
          </a:bodyPr>
          <a:lstStyle/>
          <a:p>
            <a:r>
              <a:rPr lang="en-GB" sz="1050" dirty="0"/>
              <a:t>Simple function: Click to switch between categories of food. </a:t>
            </a:r>
          </a:p>
          <a:p>
            <a:r>
              <a:rPr lang="en-GB" sz="1050" dirty="0"/>
              <a:t>Will display:</a:t>
            </a:r>
          </a:p>
          <a:p>
            <a:r>
              <a:rPr lang="en-GB" sz="1050" dirty="0"/>
              <a:t>-Entrées</a:t>
            </a:r>
          </a:p>
          <a:p>
            <a:r>
              <a:rPr lang="en-GB" sz="1050" dirty="0"/>
              <a:t>-Protein Bites (our brand of protein snacks which are coming soon)</a:t>
            </a:r>
          </a:p>
        </p:txBody>
      </p:sp>
      <p:sp>
        <p:nvSpPr>
          <p:cNvPr id="16" name="TextBox 15">
            <a:extLst>
              <a:ext uri="{FF2B5EF4-FFF2-40B4-BE49-F238E27FC236}">
                <a16:creationId xmlns:a16="http://schemas.microsoft.com/office/drawing/2014/main" id="{A3EBC0B2-CB75-9642-949E-D43A6E5B2002}"/>
              </a:ext>
            </a:extLst>
          </p:cNvPr>
          <p:cNvSpPr txBox="1"/>
          <p:nvPr/>
        </p:nvSpPr>
        <p:spPr>
          <a:xfrm>
            <a:off x="9705927" y="2939497"/>
            <a:ext cx="1533002" cy="3485570"/>
          </a:xfrm>
          <a:prstGeom prst="rect">
            <a:avLst/>
          </a:prstGeom>
          <a:noFill/>
          <a:ln>
            <a:solidFill>
              <a:schemeClr val="tx1"/>
            </a:solidFill>
          </a:ln>
        </p:spPr>
        <p:txBody>
          <a:bodyPr wrap="square" rtlCol="0">
            <a:spAutoFit/>
          </a:bodyPr>
          <a:lstStyle/>
          <a:p>
            <a:r>
              <a:rPr lang="en-GB" sz="1050" dirty="0"/>
              <a:t>Display of our products. User will be able to read short description underneath – and click on image to view: </a:t>
            </a:r>
          </a:p>
          <a:p>
            <a:pPr marL="171450" indent="-171450">
              <a:buFontTx/>
              <a:buChar char="-"/>
            </a:pPr>
            <a:r>
              <a:rPr lang="en-GB" sz="1050" dirty="0"/>
              <a:t>Image (bigger)</a:t>
            </a:r>
          </a:p>
          <a:p>
            <a:pPr marL="171450" indent="-171450">
              <a:buFontTx/>
              <a:buChar char="-"/>
            </a:pPr>
            <a:r>
              <a:rPr lang="en-GB" sz="1050" dirty="0"/>
              <a:t>Detailed Item Description</a:t>
            </a:r>
          </a:p>
          <a:p>
            <a:pPr marL="171450" indent="-171450">
              <a:buFontTx/>
              <a:buChar char="-"/>
            </a:pPr>
            <a:r>
              <a:rPr lang="en-GB" sz="1050" dirty="0"/>
              <a:t>Ingredients </a:t>
            </a:r>
          </a:p>
          <a:p>
            <a:pPr marL="171450" indent="-171450">
              <a:buFontTx/>
              <a:buChar char="-"/>
            </a:pPr>
            <a:r>
              <a:rPr lang="en-GB" sz="1050" dirty="0"/>
              <a:t>Nutrition Content.</a:t>
            </a:r>
          </a:p>
          <a:p>
            <a:endParaRPr lang="en-GB" sz="1050" dirty="0"/>
          </a:p>
          <a:p>
            <a:r>
              <a:rPr lang="en-GB" sz="1050" dirty="0"/>
              <a:t>Website will need to be able to store this information in its database for EACH ITEM:</a:t>
            </a:r>
          </a:p>
          <a:p>
            <a:endParaRPr lang="en-GB" sz="1050" dirty="0"/>
          </a:p>
          <a:p>
            <a:endParaRPr lang="en-GB" sz="1050" dirty="0"/>
          </a:p>
          <a:p>
            <a:r>
              <a:rPr lang="en-GB" sz="1050" dirty="0"/>
              <a:t>SEE NEXT SLIDE FOR MORE INFO</a:t>
            </a:r>
          </a:p>
          <a:p>
            <a:endParaRPr lang="en-GB" sz="1050" dirty="0"/>
          </a:p>
        </p:txBody>
      </p:sp>
      <p:sp>
        <p:nvSpPr>
          <p:cNvPr id="17" name="TextBox 16">
            <a:extLst>
              <a:ext uri="{FF2B5EF4-FFF2-40B4-BE49-F238E27FC236}">
                <a16:creationId xmlns:a16="http://schemas.microsoft.com/office/drawing/2014/main" id="{402D70BA-296D-1A44-A281-5768D276892A}"/>
              </a:ext>
            </a:extLst>
          </p:cNvPr>
          <p:cNvSpPr txBox="1"/>
          <p:nvPr/>
        </p:nvSpPr>
        <p:spPr>
          <a:xfrm>
            <a:off x="2872626" y="2462753"/>
            <a:ext cx="1225550" cy="344309"/>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20" name="Straight Arrow Connector 19">
            <a:extLst>
              <a:ext uri="{FF2B5EF4-FFF2-40B4-BE49-F238E27FC236}">
                <a16:creationId xmlns:a16="http://schemas.microsoft.com/office/drawing/2014/main" id="{71B1ED06-8C4F-F24B-A3CA-C8AF414D5AC8}"/>
              </a:ext>
            </a:extLst>
          </p:cNvPr>
          <p:cNvCxnSpPr>
            <a:cxnSpLocks/>
            <a:stCxn id="17" idx="1"/>
          </p:cNvCxnSpPr>
          <p:nvPr/>
        </p:nvCxnSpPr>
        <p:spPr>
          <a:xfrm flipH="1">
            <a:off x="1772844" y="2634908"/>
            <a:ext cx="1099782" cy="112893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07021FB-7C49-3E49-9EB5-F1C07C1C7B9F}"/>
              </a:ext>
            </a:extLst>
          </p:cNvPr>
          <p:cNvSpPr txBox="1"/>
          <p:nvPr/>
        </p:nvSpPr>
        <p:spPr>
          <a:xfrm>
            <a:off x="2772874" y="2793752"/>
            <a:ext cx="5573104" cy="3598735"/>
          </a:xfrm>
          <a:prstGeom prst="rect">
            <a:avLst/>
          </a:prstGeom>
          <a:noFill/>
          <a:ln w="38100">
            <a:solidFill>
              <a:srgbClr val="FF0000"/>
            </a:solidFill>
            <a:prstDash val="lgDash"/>
          </a:ln>
        </p:spPr>
        <p:txBody>
          <a:bodyPr wrap="square" rtlCol="0">
            <a:spAutoFit/>
          </a:bodyPr>
          <a:lstStyle/>
          <a:p>
            <a:endParaRPr lang="en-GB" sz="1400" dirty="0">
              <a:solidFill>
                <a:srgbClr val="7030A0"/>
              </a:solidFill>
            </a:endParaRPr>
          </a:p>
        </p:txBody>
      </p:sp>
      <p:cxnSp>
        <p:nvCxnSpPr>
          <p:cNvPr id="23" name="Straight Arrow Connector 22">
            <a:extLst>
              <a:ext uri="{FF2B5EF4-FFF2-40B4-BE49-F238E27FC236}">
                <a16:creationId xmlns:a16="http://schemas.microsoft.com/office/drawing/2014/main" id="{A1C19DF4-72CB-A749-964A-796797B1D1D8}"/>
              </a:ext>
            </a:extLst>
          </p:cNvPr>
          <p:cNvCxnSpPr>
            <a:cxnSpLocks/>
            <a:stCxn id="22" idx="3"/>
          </p:cNvCxnSpPr>
          <p:nvPr/>
        </p:nvCxnSpPr>
        <p:spPr>
          <a:xfrm flipV="1">
            <a:off x="8345978" y="3831656"/>
            <a:ext cx="1359949" cy="76146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D4FC1A-C6C8-434D-9D8D-1A29B1A35BB2}"/>
              </a:ext>
            </a:extLst>
          </p:cNvPr>
          <p:cNvSpPr txBox="1"/>
          <p:nvPr/>
        </p:nvSpPr>
        <p:spPr>
          <a:xfrm>
            <a:off x="6683998" y="2381501"/>
            <a:ext cx="993341" cy="344309"/>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29" name="Straight Arrow Connector 28">
            <a:extLst>
              <a:ext uri="{FF2B5EF4-FFF2-40B4-BE49-F238E27FC236}">
                <a16:creationId xmlns:a16="http://schemas.microsoft.com/office/drawing/2014/main" id="{2463A30A-711E-6E48-A145-4327C5F11164}"/>
              </a:ext>
            </a:extLst>
          </p:cNvPr>
          <p:cNvCxnSpPr>
            <a:cxnSpLocks/>
          </p:cNvCxnSpPr>
          <p:nvPr/>
        </p:nvCxnSpPr>
        <p:spPr>
          <a:xfrm flipH="1" flipV="1">
            <a:off x="6408398" y="2276926"/>
            <a:ext cx="258597" cy="2042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98069E-B34D-B14E-B91A-8936497ECEF1}"/>
              </a:ext>
            </a:extLst>
          </p:cNvPr>
          <p:cNvSpPr txBox="1"/>
          <p:nvPr/>
        </p:nvSpPr>
        <p:spPr>
          <a:xfrm>
            <a:off x="5155406" y="1945760"/>
            <a:ext cx="1110834" cy="738664"/>
          </a:xfrm>
          <a:prstGeom prst="rect">
            <a:avLst/>
          </a:prstGeom>
          <a:noFill/>
          <a:ln>
            <a:solidFill>
              <a:schemeClr val="tx1"/>
            </a:solidFill>
          </a:ln>
        </p:spPr>
        <p:txBody>
          <a:bodyPr wrap="square" rtlCol="0">
            <a:spAutoFit/>
          </a:bodyPr>
          <a:lstStyle/>
          <a:p>
            <a:r>
              <a:rPr lang="en-GB" sz="1050" dirty="0"/>
              <a:t>Filter between:</a:t>
            </a:r>
          </a:p>
          <a:p>
            <a:pPr marL="171450" indent="-171450">
              <a:buFontTx/>
              <a:buChar char="-"/>
            </a:pPr>
            <a:r>
              <a:rPr lang="en-GB" sz="1050" dirty="0"/>
              <a:t>Vegan</a:t>
            </a:r>
          </a:p>
          <a:p>
            <a:pPr marL="171450" indent="-171450">
              <a:buFontTx/>
              <a:buChar char="-"/>
            </a:pPr>
            <a:r>
              <a:rPr lang="en-GB" sz="1050" dirty="0"/>
              <a:t>Gluten Free</a:t>
            </a:r>
          </a:p>
          <a:p>
            <a:endParaRPr lang="en-GB" sz="1050" dirty="0"/>
          </a:p>
        </p:txBody>
      </p:sp>
      <p:sp>
        <p:nvSpPr>
          <p:cNvPr id="32" name="TextBox 31">
            <a:extLst>
              <a:ext uri="{FF2B5EF4-FFF2-40B4-BE49-F238E27FC236}">
                <a16:creationId xmlns:a16="http://schemas.microsoft.com/office/drawing/2014/main" id="{AA710C7E-7644-9E4E-9D35-7123FBA0BC6D}"/>
              </a:ext>
            </a:extLst>
          </p:cNvPr>
          <p:cNvSpPr txBox="1"/>
          <p:nvPr/>
        </p:nvSpPr>
        <p:spPr>
          <a:xfrm>
            <a:off x="2957038" y="5962301"/>
            <a:ext cx="1062702" cy="301184"/>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33" name="Straight Arrow Connector 32">
            <a:extLst>
              <a:ext uri="{FF2B5EF4-FFF2-40B4-BE49-F238E27FC236}">
                <a16:creationId xmlns:a16="http://schemas.microsoft.com/office/drawing/2014/main" id="{B6E7ED89-14D5-2447-9387-E2E3884AEBAC}"/>
              </a:ext>
            </a:extLst>
          </p:cNvPr>
          <p:cNvCxnSpPr>
            <a:cxnSpLocks/>
            <a:endCxn id="36" idx="3"/>
          </p:cNvCxnSpPr>
          <p:nvPr/>
        </p:nvCxnSpPr>
        <p:spPr>
          <a:xfrm flipH="1" flipV="1">
            <a:off x="1827516" y="5477552"/>
            <a:ext cx="1129524" cy="5905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73946E0-66B4-534A-8DD0-6E2E3F553956}"/>
              </a:ext>
            </a:extLst>
          </p:cNvPr>
          <p:cNvSpPr txBox="1"/>
          <p:nvPr/>
        </p:nvSpPr>
        <p:spPr>
          <a:xfrm>
            <a:off x="294514" y="5269803"/>
            <a:ext cx="1533002" cy="415498"/>
          </a:xfrm>
          <a:prstGeom prst="rect">
            <a:avLst/>
          </a:prstGeom>
          <a:noFill/>
          <a:ln>
            <a:solidFill>
              <a:schemeClr val="tx1"/>
            </a:solidFill>
          </a:ln>
        </p:spPr>
        <p:txBody>
          <a:bodyPr wrap="square" rtlCol="0">
            <a:spAutoFit/>
          </a:bodyPr>
          <a:lstStyle/>
          <a:p>
            <a:r>
              <a:rPr lang="en-GB" sz="1050" dirty="0"/>
              <a:t>Product Title + short description</a:t>
            </a:r>
          </a:p>
        </p:txBody>
      </p:sp>
      <p:sp>
        <p:nvSpPr>
          <p:cNvPr id="38" name="Rectangle 37">
            <a:extLst>
              <a:ext uri="{FF2B5EF4-FFF2-40B4-BE49-F238E27FC236}">
                <a16:creationId xmlns:a16="http://schemas.microsoft.com/office/drawing/2014/main" id="{A781E6CE-DD3F-054D-903E-1DC4A84CEBF4}"/>
              </a:ext>
            </a:extLst>
          </p:cNvPr>
          <p:cNvSpPr/>
          <p:nvPr/>
        </p:nvSpPr>
        <p:spPr>
          <a:xfrm>
            <a:off x="6310265" y="531096"/>
            <a:ext cx="5125302" cy="600164"/>
          </a:xfrm>
          <a:prstGeom prst="rect">
            <a:avLst/>
          </a:prstGeom>
        </p:spPr>
        <p:txBody>
          <a:bodyPr wrap="square">
            <a:spAutoFit/>
          </a:bodyPr>
          <a:lstStyle/>
          <a:p>
            <a:r>
              <a:rPr lang="en-GB" sz="1100" dirty="0"/>
              <a:t>**NOTE: this is different from the ‘ORDER PROCESS’ pages – this is ONLY to display our products. If the User has no logged in (Menu Bar 1A/2A) displays – if the user has logged in – Menu Bar (2A/2B displays) – Delivery Deadline is shown in both cases</a:t>
            </a:r>
          </a:p>
        </p:txBody>
      </p:sp>
      <p:sp>
        <p:nvSpPr>
          <p:cNvPr id="39" name="Rectangle 38">
            <a:extLst>
              <a:ext uri="{FF2B5EF4-FFF2-40B4-BE49-F238E27FC236}">
                <a16:creationId xmlns:a16="http://schemas.microsoft.com/office/drawing/2014/main" id="{0CAB83C7-EB93-334A-882B-D8B9B1E64874}"/>
              </a:ext>
            </a:extLst>
          </p:cNvPr>
          <p:cNvSpPr/>
          <p:nvPr/>
        </p:nvSpPr>
        <p:spPr>
          <a:xfrm>
            <a:off x="8446406" y="2512057"/>
            <a:ext cx="771892" cy="44119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Order Now</a:t>
            </a:r>
          </a:p>
        </p:txBody>
      </p:sp>
      <p:cxnSp>
        <p:nvCxnSpPr>
          <p:cNvPr id="40" name="Straight Arrow Connector 39">
            <a:extLst>
              <a:ext uri="{FF2B5EF4-FFF2-40B4-BE49-F238E27FC236}">
                <a16:creationId xmlns:a16="http://schemas.microsoft.com/office/drawing/2014/main" id="{E01AD627-3B9C-3248-A587-25E71E04349E}"/>
              </a:ext>
            </a:extLst>
          </p:cNvPr>
          <p:cNvCxnSpPr>
            <a:cxnSpLocks/>
          </p:cNvCxnSpPr>
          <p:nvPr/>
        </p:nvCxnSpPr>
        <p:spPr>
          <a:xfrm flipV="1">
            <a:off x="9222579" y="1475569"/>
            <a:ext cx="874754" cy="114645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2FC476E-509D-A743-871C-B739A572A5E7}"/>
              </a:ext>
            </a:extLst>
          </p:cNvPr>
          <p:cNvSpPr txBox="1"/>
          <p:nvPr/>
        </p:nvSpPr>
        <p:spPr>
          <a:xfrm>
            <a:off x="10153278" y="1226559"/>
            <a:ext cx="2004072" cy="900246"/>
          </a:xfrm>
          <a:prstGeom prst="rect">
            <a:avLst/>
          </a:prstGeom>
          <a:noFill/>
          <a:ln>
            <a:solidFill>
              <a:schemeClr val="tx1"/>
            </a:solidFill>
          </a:ln>
        </p:spPr>
        <p:txBody>
          <a:bodyPr wrap="square" rtlCol="0">
            <a:spAutoFit/>
          </a:bodyPr>
          <a:lstStyle/>
          <a:p>
            <a:r>
              <a:rPr lang="en-GB" sz="1050" dirty="0"/>
              <a:t>Simple Button – If the User is logged in – This begins ”ORDER PROCESS” – If they are not logged in this takes them to the ‘LOG IN PAGE’</a:t>
            </a:r>
          </a:p>
        </p:txBody>
      </p:sp>
      <p:sp>
        <p:nvSpPr>
          <p:cNvPr id="44" name="TextBox 43">
            <a:extLst>
              <a:ext uri="{FF2B5EF4-FFF2-40B4-BE49-F238E27FC236}">
                <a16:creationId xmlns:a16="http://schemas.microsoft.com/office/drawing/2014/main" id="{C2671723-EC93-2644-9323-77777DB8AD32}"/>
              </a:ext>
            </a:extLst>
          </p:cNvPr>
          <p:cNvSpPr txBox="1"/>
          <p:nvPr/>
        </p:nvSpPr>
        <p:spPr>
          <a:xfrm>
            <a:off x="8349758" y="2462753"/>
            <a:ext cx="899116" cy="548013"/>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spTree>
    <p:extLst>
      <p:ext uri="{BB962C8B-B14F-4D97-AF65-F5344CB8AC3E}">
        <p14:creationId xmlns:p14="http://schemas.microsoft.com/office/powerpoint/2010/main" val="1744818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0C9413-11A3-1B45-9DDE-CD6A51BA9355}"/>
              </a:ext>
            </a:extLst>
          </p:cNvPr>
          <p:cNvPicPr>
            <a:picLocks noChangeAspect="1"/>
          </p:cNvPicPr>
          <p:nvPr/>
        </p:nvPicPr>
        <p:blipFill>
          <a:blip r:embed="rId2"/>
          <a:stretch>
            <a:fillRect/>
          </a:stretch>
        </p:blipFill>
        <p:spPr>
          <a:xfrm>
            <a:off x="6340479" y="1688501"/>
            <a:ext cx="5296404" cy="4002135"/>
          </a:xfrm>
          <a:prstGeom prst="rect">
            <a:avLst/>
          </a:prstGeom>
        </p:spPr>
      </p:pic>
      <p:pic>
        <p:nvPicPr>
          <p:cNvPr id="8" name="Picture 7">
            <a:extLst>
              <a:ext uri="{FF2B5EF4-FFF2-40B4-BE49-F238E27FC236}">
                <a16:creationId xmlns:a16="http://schemas.microsoft.com/office/drawing/2014/main" id="{D4C07CB5-08CD-254D-B7A6-8F03CA09DD5F}"/>
              </a:ext>
            </a:extLst>
          </p:cNvPr>
          <p:cNvPicPr>
            <a:picLocks noChangeAspect="1"/>
          </p:cNvPicPr>
          <p:nvPr/>
        </p:nvPicPr>
        <p:blipFill>
          <a:blip r:embed="rId3"/>
          <a:stretch>
            <a:fillRect/>
          </a:stretch>
        </p:blipFill>
        <p:spPr>
          <a:xfrm>
            <a:off x="711920" y="1601960"/>
            <a:ext cx="5384080" cy="4175219"/>
          </a:xfrm>
          <a:prstGeom prst="rect">
            <a:avLst/>
          </a:prstGeom>
        </p:spPr>
      </p:pic>
      <p:pic>
        <p:nvPicPr>
          <p:cNvPr id="7" name="Picture 6">
            <a:extLst>
              <a:ext uri="{FF2B5EF4-FFF2-40B4-BE49-F238E27FC236}">
                <a16:creationId xmlns:a16="http://schemas.microsoft.com/office/drawing/2014/main" id="{A7885B07-3E33-2D44-A6CF-1741317BC4F6}"/>
              </a:ext>
            </a:extLst>
          </p:cNvPr>
          <p:cNvPicPr>
            <a:picLocks noChangeAspect="1"/>
          </p:cNvPicPr>
          <p:nvPr/>
        </p:nvPicPr>
        <p:blipFill>
          <a:blip r:embed="rId4"/>
          <a:stretch>
            <a:fillRect/>
          </a:stretch>
        </p:blipFill>
        <p:spPr>
          <a:xfrm>
            <a:off x="10076193" y="2033437"/>
            <a:ext cx="625003" cy="585072"/>
          </a:xfrm>
          <a:prstGeom prst="rect">
            <a:avLst/>
          </a:prstGeom>
        </p:spPr>
      </p:pic>
      <p:pic>
        <p:nvPicPr>
          <p:cNvPr id="9" name="Picture 8">
            <a:extLst>
              <a:ext uri="{FF2B5EF4-FFF2-40B4-BE49-F238E27FC236}">
                <a16:creationId xmlns:a16="http://schemas.microsoft.com/office/drawing/2014/main" id="{E1A0BFA1-3929-9B42-91B6-71FF24DC890C}"/>
              </a:ext>
            </a:extLst>
          </p:cNvPr>
          <p:cNvPicPr>
            <a:picLocks noChangeAspect="1"/>
          </p:cNvPicPr>
          <p:nvPr/>
        </p:nvPicPr>
        <p:blipFill>
          <a:blip r:embed="rId4"/>
          <a:stretch>
            <a:fillRect/>
          </a:stretch>
        </p:blipFill>
        <p:spPr>
          <a:xfrm>
            <a:off x="4537799" y="1740901"/>
            <a:ext cx="625003" cy="585072"/>
          </a:xfrm>
          <a:prstGeom prst="rect">
            <a:avLst/>
          </a:prstGeom>
        </p:spPr>
      </p:pic>
      <p:sp>
        <p:nvSpPr>
          <p:cNvPr id="10" name="Title 1">
            <a:extLst>
              <a:ext uri="{FF2B5EF4-FFF2-40B4-BE49-F238E27FC236}">
                <a16:creationId xmlns:a16="http://schemas.microsoft.com/office/drawing/2014/main" id="{22F63F2A-E28A-0B4A-9D01-147FCAED5FC7}"/>
              </a:ext>
            </a:extLst>
          </p:cNvPr>
          <p:cNvSpPr>
            <a:spLocks noGrp="1"/>
          </p:cNvSpPr>
          <p:nvPr>
            <p:ph type="title"/>
          </p:nvPr>
        </p:nvSpPr>
        <p:spPr>
          <a:xfrm>
            <a:off x="838200" y="365125"/>
            <a:ext cx="10515600" cy="1325563"/>
          </a:xfrm>
        </p:spPr>
        <p:txBody>
          <a:bodyPr/>
          <a:lstStyle/>
          <a:p>
            <a:r>
              <a:rPr lang="en-GB" dirty="0"/>
              <a:t>‘Our Menu’ Page </a:t>
            </a:r>
          </a:p>
        </p:txBody>
      </p:sp>
      <p:sp>
        <p:nvSpPr>
          <p:cNvPr id="11" name="TextBox 10">
            <a:extLst>
              <a:ext uri="{FF2B5EF4-FFF2-40B4-BE49-F238E27FC236}">
                <a16:creationId xmlns:a16="http://schemas.microsoft.com/office/drawing/2014/main" id="{E5386C29-EC7B-504C-9BA6-70BCAE8AA52A}"/>
              </a:ext>
            </a:extLst>
          </p:cNvPr>
          <p:cNvSpPr txBox="1"/>
          <p:nvPr/>
        </p:nvSpPr>
        <p:spPr>
          <a:xfrm>
            <a:off x="4290762" y="2394292"/>
            <a:ext cx="1213745" cy="242323"/>
          </a:xfrm>
          <a:prstGeom prst="rect">
            <a:avLst/>
          </a:prstGeom>
          <a:noFill/>
          <a:ln w="15875">
            <a:solidFill>
              <a:srgbClr val="FF0000"/>
            </a:solidFill>
          </a:ln>
        </p:spPr>
        <p:txBody>
          <a:bodyPr wrap="square" rtlCol="0">
            <a:spAutoFit/>
          </a:bodyPr>
          <a:lstStyle/>
          <a:p>
            <a:endParaRPr lang="en-GB" sz="1400" dirty="0">
              <a:solidFill>
                <a:srgbClr val="7030A0"/>
              </a:solidFill>
            </a:endParaRPr>
          </a:p>
        </p:txBody>
      </p:sp>
      <p:sp>
        <p:nvSpPr>
          <p:cNvPr id="12" name="TextBox 11">
            <a:extLst>
              <a:ext uri="{FF2B5EF4-FFF2-40B4-BE49-F238E27FC236}">
                <a16:creationId xmlns:a16="http://schemas.microsoft.com/office/drawing/2014/main" id="{E1BB6091-F4B2-1540-93EA-C21976D8C5EE}"/>
              </a:ext>
            </a:extLst>
          </p:cNvPr>
          <p:cNvSpPr txBox="1"/>
          <p:nvPr/>
        </p:nvSpPr>
        <p:spPr>
          <a:xfrm>
            <a:off x="4290762" y="1740901"/>
            <a:ext cx="872040" cy="585072"/>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sp>
        <p:nvSpPr>
          <p:cNvPr id="13" name="TextBox 12">
            <a:extLst>
              <a:ext uri="{FF2B5EF4-FFF2-40B4-BE49-F238E27FC236}">
                <a16:creationId xmlns:a16="http://schemas.microsoft.com/office/drawing/2014/main" id="{BA258C7C-F4AE-C842-84AA-81BF87723F4C}"/>
              </a:ext>
            </a:extLst>
          </p:cNvPr>
          <p:cNvSpPr txBox="1"/>
          <p:nvPr/>
        </p:nvSpPr>
        <p:spPr>
          <a:xfrm>
            <a:off x="4139940" y="2636616"/>
            <a:ext cx="1536584" cy="2840732"/>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sp>
        <p:nvSpPr>
          <p:cNvPr id="14" name="TextBox 13">
            <a:extLst>
              <a:ext uri="{FF2B5EF4-FFF2-40B4-BE49-F238E27FC236}">
                <a16:creationId xmlns:a16="http://schemas.microsoft.com/office/drawing/2014/main" id="{6729C16D-F230-8E46-9EBC-4367D09A3B16}"/>
              </a:ext>
            </a:extLst>
          </p:cNvPr>
          <p:cNvSpPr txBox="1"/>
          <p:nvPr/>
        </p:nvSpPr>
        <p:spPr>
          <a:xfrm>
            <a:off x="1801640" y="4653482"/>
            <a:ext cx="1638677" cy="742383"/>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sp>
        <p:nvSpPr>
          <p:cNvPr id="15" name="TextBox 14">
            <a:extLst>
              <a:ext uri="{FF2B5EF4-FFF2-40B4-BE49-F238E27FC236}">
                <a16:creationId xmlns:a16="http://schemas.microsoft.com/office/drawing/2014/main" id="{3923270B-C831-1845-8623-F67A24B4D2F9}"/>
              </a:ext>
            </a:extLst>
          </p:cNvPr>
          <p:cNvSpPr txBox="1"/>
          <p:nvPr/>
        </p:nvSpPr>
        <p:spPr>
          <a:xfrm>
            <a:off x="7286531" y="4884880"/>
            <a:ext cx="1638677" cy="742383"/>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16" name="Straight Arrow Connector 15">
            <a:extLst>
              <a:ext uri="{FF2B5EF4-FFF2-40B4-BE49-F238E27FC236}">
                <a16:creationId xmlns:a16="http://schemas.microsoft.com/office/drawing/2014/main" id="{CE7476FC-DA6F-8041-9136-3C6591595743}"/>
              </a:ext>
            </a:extLst>
          </p:cNvPr>
          <p:cNvCxnSpPr>
            <a:cxnSpLocks/>
          </p:cNvCxnSpPr>
          <p:nvPr/>
        </p:nvCxnSpPr>
        <p:spPr>
          <a:xfrm flipH="1">
            <a:off x="1702051" y="5395865"/>
            <a:ext cx="760493" cy="6518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7AB9C4-613B-AF45-A5B9-032767CE1684}"/>
              </a:ext>
            </a:extLst>
          </p:cNvPr>
          <p:cNvSpPr txBox="1"/>
          <p:nvPr/>
        </p:nvSpPr>
        <p:spPr>
          <a:xfrm>
            <a:off x="711920" y="6238524"/>
            <a:ext cx="1533002" cy="577081"/>
          </a:xfrm>
          <a:prstGeom prst="rect">
            <a:avLst/>
          </a:prstGeom>
          <a:noFill/>
          <a:ln>
            <a:solidFill>
              <a:schemeClr val="tx1"/>
            </a:solidFill>
          </a:ln>
        </p:spPr>
        <p:txBody>
          <a:bodyPr wrap="square" rtlCol="0">
            <a:spAutoFit/>
          </a:bodyPr>
          <a:lstStyle/>
          <a:p>
            <a:r>
              <a:rPr lang="en-GB" sz="1050" dirty="0"/>
              <a:t>Detailed Product Description – We will provide this text to you</a:t>
            </a:r>
          </a:p>
        </p:txBody>
      </p:sp>
      <p:sp>
        <p:nvSpPr>
          <p:cNvPr id="20" name="TextBox 19">
            <a:extLst>
              <a:ext uri="{FF2B5EF4-FFF2-40B4-BE49-F238E27FC236}">
                <a16:creationId xmlns:a16="http://schemas.microsoft.com/office/drawing/2014/main" id="{9201A3B6-2FC0-2A4C-9FC9-F1F85020010D}"/>
              </a:ext>
            </a:extLst>
          </p:cNvPr>
          <p:cNvSpPr txBox="1"/>
          <p:nvPr/>
        </p:nvSpPr>
        <p:spPr>
          <a:xfrm>
            <a:off x="4131133" y="6123654"/>
            <a:ext cx="1533002" cy="738664"/>
          </a:xfrm>
          <a:prstGeom prst="rect">
            <a:avLst/>
          </a:prstGeom>
          <a:noFill/>
          <a:ln>
            <a:solidFill>
              <a:schemeClr val="tx1"/>
            </a:solidFill>
          </a:ln>
        </p:spPr>
        <p:txBody>
          <a:bodyPr wrap="square" rtlCol="0">
            <a:spAutoFit/>
          </a:bodyPr>
          <a:lstStyle/>
          <a:p>
            <a:r>
              <a:rPr lang="en-GB" sz="1050" dirty="0"/>
              <a:t>Nutritional Information for each product – we will provide this data to you.</a:t>
            </a:r>
          </a:p>
        </p:txBody>
      </p:sp>
      <p:cxnSp>
        <p:nvCxnSpPr>
          <p:cNvPr id="21" name="Straight Arrow Connector 20">
            <a:extLst>
              <a:ext uri="{FF2B5EF4-FFF2-40B4-BE49-F238E27FC236}">
                <a16:creationId xmlns:a16="http://schemas.microsoft.com/office/drawing/2014/main" id="{015E834E-3D28-5B4F-88B6-40E90D03C5A6}"/>
              </a:ext>
            </a:extLst>
          </p:cNvPr>
          <p:cNvCxnSpPr>
            <a:cxnSpLocks/>
          </p:cNvCxnSpPr>
          <p:nvPr/>
        </p:nvCxnSpPr>
        <p:spPr>
          <a:xfrm flipH="1">
            <a:off x="4574856" y="5477348"/>
            <a:ext cx="1" cy="6104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5D2AC0A-D052-D149-BEBB-0B540EA6A086}"/>
              </a:ext>
            </a:extLst>
          </p:cNvPr>
          <p:cNvSpPr txBox="1"/>
          <p:nvPr/>
        </p:nvSpPr>
        <p:spPr>
          <a:xfrm>
            <a:off x="5573978" y="1388306"/>
            <a:ext cx="1533002" cy="253916"/>
          </a:xfrm>
          <a:prstGeom prst="rect">
            <a:avLst/>
          </a:prstGeom>
          <a:noFill/>
          <a:ln>
            <a:solidFill>
              <a:schemeClr val="tx1"/>
            </a:solidFill>
          </a:ln>
        </p:spPr>
        <p:txBody>
          <a:bodyPr wrap="square" rtlCol="0">
            <a:spAutoFit/>
          </a:bodyPr>
          <a:lstStyle/>
          <a:p>
            <a:r>
              <a:rPr lang="en-GB" sz="1050" dirty="0"/>
              <a:t>Our Logo Image</a:t>
            </a:r>
          </a:p>
        </p:txBody>
      </p:sp>
      <p:cxnSp>
        <p:nvCxnSpPr>
          <p:cNvPr id="24" name="Straight Arrow Connector 23">
            <a:extLst>
              <a:ext uri="{FF2B5EF4-FFF2-40B4-BE49-F238E27FC236}">
                <a16:creationId xmlns:a16="http://schemas.microsoft.com/office/drawing/2014/main" id="{122A67A5-A75E-4B4A-874D-A32022A42519}"/>
              </a:ext>
            </a:extLst>
          </p:cNvPr>
          <p:cNvCxnSpPr>
            <a:cxnSpLocks/>
            <a:endCxn id="23" idx="1"/>
          </p:cNvCxnSpPr>
          <p:nvPr/>
        </p:nvCxnSpPr>
        <p:spPr>
          <a:xfrm flipV="1">
            <a:off x="5162803" y="1515264"/>
            <a:ext cx="411175" cy="4096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7DBE60-049C-1B40-9CE1-798A64CF8878}"/>
              </a:ext>
            </a:extLst>
          </p:cNvPr>
          <p:cNvSpPr txBox="1"/>
          <p:nvPr/>
        </p:nvSpPr>
        <p:spPr>
          <a:xfrm>
            <a:off x="5572408" y="1836918"/>
            <a:ext cx="1047185" cy="738664"/>
          </a:xfrm>
          <a:prstGeom prst="rect">
            <a:avLst/>
          </a:prstGeom>
          <a:noFill/>
          <a:ln>
            <a:solidFill>
              <a:schemeClr val="tx1"/>
            </a:solidFill>
          </a:ln>
        </p:spPr>
        <p:txBody>
          <a:bodyPr wrap="square" rtlCol="0">
            <a:spAutoFit/>
          </a:bodyPr>
          <a:lstStyle/>
          <a:p>
            <a:r>
              <a:rPr lang="en-GB" sz="1050" dirty="0"/>
              <a:t>Nutrient Information (Protein, Fat, Carbs info)</a:t>
            </a:r>
          </a:p>
        </p:txBody>
      </p:sp>
      <p:cxnSp>
        <p:nvCxnSpPr>
          <p:cNvPr id="27" name="Straight Arrow Connector 26">
            <a:extLst>
              <a:ext uri="{FF2B5EF4-FFF2-40B4-BE49-F238E27FC236}">
                <a16:creationId xmlns:a16="http://schemas.microsoft.com/office/drawing/2014/main" id="{C51AD8C9-F013-E146-BEEF-1839B4CEA16F}"/>
              </a:ext>
            </a:extLst>
          </p:cNvPr>
          <p:cNvCxnSpPr>
            <a:cxnSpLocks/>
          </p:cNvCxnSpPr>
          <p:nvPr/>
        </p:nvCxnSpPr>
        <p:spPr>
          <a:xfrm flipV="1">
            <a:off x="5265349" y="2094461"/>
            <a:ext cx="307058" cy="29983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BA41972-1E57-0041-83A1-537D3DB77DE8}"/>
              </a:ext>
            </a:extLst>
          </p:cNvPr>
          <p:cNvSpPr txBox="1"/>
          <p:nvPr/>
        </p:nvSpPr>
        <p:spPr>
          <a:xfrm>
            <a:off x="8813775" y="5834629"/>
            <a:ext cx="2055381" cy="415498"/>
          </a:xfrm>
          <a:prstGeom prst="rect">
            <a:avLst/>
          </a:prstGeom>
          <a:noFill/>
          <a:ln>
            <a:solidFill>
              <a:schemeClr val="tx1"/>
            </a:solidFill>
          </a:ln>
        </p:spPr>
        <p:txBody>
          <a:bodyPr wrap="square" rtlCol="0">
            <a:spAutoFit/>
          </a:bodyPr>
          <a:lstStyle/>
          <a:p>
            <a:r>
              <a:rPr lang="en-GB" sz="1050" dirty="0"/>
              <a:t>Ingredients List – we will provide text for you</a:t>
            </a:r>
          </a:p>
        </p:txBody>
      </p:sp>
      <p:cxnSp>
        <p:nvCxnSpPr>
          <p:cNvPr id="30" name="Straight Arrow Connector 29">
            <a:extLst>
              <a:ext uri="{FF2B5EF4-FFF2-40B4-BE49-F238E27FC236}">
                <a16:creationId xmlns:a16="http://schemas.microsoft.com/office/drawing/2014/main" id="{DE6984BF-4B0C-3647-938C-947F1DD9CF8D}"/>
              </a:ext>
            </a:extLst>
          </p:cNvPr>
          <p:cNvCxnSpPr>
            <a:cxnSpLocks/>
          </p:cNvCxnSpPr>
          <p:nvPr/>
        </p:nvCxnSpPr>
        <p:spPr>
          <a:xfrm>
            <a:off x="8445600" y="5641925"/>
            <a:ext cx="368175" cy="3854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D7B6FC0-6EC8-184E-A0BA-BA968C704BBB}"/>
              </a:ext>
            </a:extLst>
          </p:cNvPr>
          <p:cNvSpPr txBox="1"/>
          <p:nvPr/>
        </p:nvSpPr>
        <p:spPr>
          <a:xfrm>
            <a:off x="7422174" y="477068"/>
            <a:ext cx="3604103" cy="923330"/>
          </a:xfrm>
          <a:prstGeom prst="rect">
            <a:avLst/>
          </a:prstGeom>
          <a:noFill/>
          <a:ln>
            <a:solidFill>
              <a:schemeClr val="tx1"/>
            </a:solidFill>
          </a:ln>
        </p:spPr>
        <p:txBody>
          <a:bodyPr wrap="square" rtlCol="0">
            <a:spAutoFit/>
          </a:bodyPr>
          <a:lstStyle/>
          <a:p>
            <a:r>
              <a:rPr lang="en-GB" dirty="0"/>
              <a:t>NOTE*** This is what ’pops-up’ and appears when the user clicks on a product image. </a:t>
            </a:r>
          </a:p>
        </p:txBody>
      </p:sp>
      <p:sp>
        <p:nvSpPr>
          <p:cNvPr id="33" name="TextBox 32">
            <a:extLst>
              <a:ext uri="{FF2B5EF4-FFF2-40B4-BE49-F238E27FC236}">
                <a16:creationId xmlns:a16="http://schemas.microsoft.com/office/drawing/2014/main" id="{5C11678E-3C0B-E544-BE94-22AC062545E8}"/>
              </a:ext>
            </a:extLst>
          </p:cNvPr>
          <p:cNvSpPr txBox="1"/>
          <p:nvPr/>
        </p:nvSpPr>
        <p:spPr>
          <a:xfrm>
            <a:off x="6670959" y="1838507"/>
            <a:ext cx="2942725" cy="2172178"/>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cxnSp>
        <p:nvCxnSpPr>
          <p:cNvPr id="34" name="Straight Arrow Connector 33">
            <a:extLst>
              <a:ext uri="{FF2B5EF4-FFF2-40B4-BE49-F238E27FC236}">
                <a16:creationId xmlns:a16="http://schemas.microsoft.com/office/drawing/2014/main" id="{A9803ACC-9A02-1F40-BF61-FCA3DA0CF1A0}"/>
              </a:ext>
            </a:extLst>
          </p:cNvPr>
          <p:cNvCxnSpPr>
            <a:cxnSpLocks/>
          </p:cNvCxnSpPr>
          <p:nvPr/>
        </p:nvCxnSpPr>
        <p:spPr>
          <a:xfrm flipV="1">
            <a:off x="9367784" y="1534910"/>
            <a:ext cx="307058" cy="29983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8B376E8-8CCB-8A4C-BCB2-FF270E466269}"/>
              </a:ext>
            </a:extLst>
          </p:cNvPr>
          <p:cNvSpPr txBox="1"/>
          <p:nvPr/>
        </p:nvSpPr>
        <p:spPr>
          <a:xfrm>
            <a:off x="9826601" y="1457613"/>
            <a:ext cx="2055381" cy="415498"/>
          </a:xfrm>
          <a:prstGeom prst="rect">
            <a:avLst/>
          </a:prstGeom>
          <a:noFill/>
          <a:ln>
            <a:solidFill>
              <a:schemeClr val="tx1"/>
            </a:solidFill>
          </a:ln>
        </p:spPr>
        <p:txBody>
          <a:bodyPr wrap="square" rtlCol="0">
            <a:spAutoFit/>
          </a:bodyPr>
          <a:lstStyle/>
          <a:p>
            <a:r>
              <a:rPr lang="en-GB" sz="1050" dirty="0"/>
              <a:t>Product Image (bigger) – we will provide these images to you also.</a:t>
            </a:r>
          </a:p>
        </p:txBody>
      </p:sp>
      <p:sp>
        <p:nvSpPr>
          <p:cNvPr id="36" name="Rectangle 35">
            <a:extLst>
              <a:ext uri="{FF2B5EF4-FFF2-40B4-BE49-F238E27FC236}">
                <a16:creationId xmlns:a16="http://schemas.microsoft.com/office/drawing/2014/main" id="{4A0FDB7E-486F-F543-8767-E1017F9E35AF}"/>
              </a:ext>
            </a:extLst>
          </p:cNvPr>
          <p:cNvSpPr/>
          <p:nvPr/>
        </p:nvSpPr>
        <p:spPr>
          <a:xfrm>
            <a:off x="1294646" y="4155044"/>
            <a:ext cx="651849" cy="303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Order Now</a:t>
            </a:r>
          </a:p>
        </p:txBody>
      </p:sp>
      <p:sp>
        <p:nvSpPr>
          <p:cNvPr id="37" name="Rectangle 36">
            <a:extLst>
              <a:ext uri="{FF2B5EF4-FFF2-40B4-BE49-F238E27FC236}">
                <a16:creationId xmlns:a16="http://schemas.microsoft.com/office/drawing/2014/main" id="{F2216CEA-74D6-1A4F-86C4-23FAE83850F8}"/>
              </a:ext>
            </a:extLst>
          </p:cNvPr>
          <p:cNvSpPr/>
          <p:nvPr/>
        </p:nvSpPr>
        <p:spPr>
          <a:xfrm>
            <a:off x="6754118" y="4247862"/>
            <a:ext cx="651849" cy="30392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Order Now</a:t>
            </a:r>
          </a:p>
        </p:txBody>
      </p:sp>
      <p:sp>
        <p:nvSpPr>
          <p:cNvPr id="39" name="TextBox 38">
            <a:extLst>
              <a:ext uri="{FF2B5EF4-FFF2-40B4-BE49-F238E27FC236}">
                <a16:creationId xmlns:a16="http://schemas.microsoft.com/office/drawing/2014/main" id="{3158975A-71A0-F341-976E-B44CDBAFBD2B}"/>
              </a:ext>
            </a:extLst>
          </p:cNvPr>
          <p:cNvSpPr txBox="1"/>
          <p:nvPr/>
        </p:nvSpPr>
        <p:spPr>
          <a:xfrm>
            <a:off x="5922421" y="5788401"/>
            <a:ext cx="2004072" cy="900246"/>
          </a:xfrm>
          <a:prstGeom prst="rect">
            <a:avLst/>
          </a:prstGeom>
          <a:noFill/>
          <a:ln>
            <a:solidFill>
              <a:schemeClr val="tx1"/>
            </a:solidFill>
          </a:ln>
        </p:spPr>
        <p:txBody>
          <a:bodyPr wrap="square" rtlCol="0">
            <a:spAutoFit/>
          </a:bodyPr>
          <a:lstStyle/>
          <a:p>
            <a:r>
              <a:rPr lang="en-GB" sz="1050" dirty="0"/>
              <a:t>Simple Button – If the User is logged in – This begins ”ORDER PROCESS” – If they are not logged in this takes them to the ‘LOG IN PAGE’</a:t>
            </a:r>
          </a:p>
        </p:txBody>
      </p:sp>
      <p:cxnSp>
        <p:nvCxnSpPr>
          <p:cNvPr id="41" name="Straight Arrow Connector 40">
            <a:extLst>
              <a:ext uri="{FF2B5EF4-FFF2-40B4-BE49-F238E27FC236}">
                <a16:creationId xmlns:a16="http://schemas.microsoft.com/office/drawing/2014/main" id="{8E737153-7B33-3D4E-912C-D3807EDDA8D6}"/>
              </a:ext>
            </a:extLst>
          </p:cNvPr>
          <p:cNvCxnSpPr>
            <a:cxnSpLocks/>
          </p:cNvCxnSpPr>
          <p:nvPr/>
        </p:nvCxnSpPr>
        <p:spPr>
          <a:xfrm flipH="1">
            <a:off x="6619593" y="4664704"/>
            <a:ext cx="176030" cy="11124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E1C9D13-5C07-9745-AEAD-97A728584664}"/>
              </a:ext>
            </a:extLst>
          </p:cNvPr>
          <p:cNvSpPr txBox="1"/>
          <p:nvPr/>
        </p:nvSpPr>
        <p:spPr>
          <a:xfrm>
            <a:off x="6592434" y="4186207"/>
            <a:ext cx="870704" cy="467275"/>
          </a:xfrm>
          <a:prstGeom prst="rect">
            <a:avLst/>
          </a:prstGeom>
          <a:noFill/>
          <a:ln w="38100">
            <a:solidFill>
              <a:srgbClr val="FF0000"/>
            </a:solidFill>
          </a:ln>
        </p:spPr>
        <p:txBody>
          <a:bodyPr wrap="square" rtlCol="0">
            <a:spAutoFit/>
          </a:bodyPr>
          <a:lstStyle/>
          <a:p>
            <a:endParaRPr lang="en-GB" sz="1400" dirty="0">
              <a:solidFill>
                <a:srgbClr val="7030A0"/>
              </a:solidFill>
            </a:endParaRPr>
          </a:p>
        </p:txBody>
      </p:sp>
    </p:spTree>
    <p:extLst>
      <p:ext uri="{BB962C8B-B14F-4D97-AF65-F5344CB8AC3E}">
        <p14:creationId xmlns:p14="http://schemas.microsoft.com/office/powerpoint/2010/main" val="294718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7596-354D-E945-8755-79E791431910}"/>
              </a:ext>
            </a:extLst>
          </p:cNvPr>
          <p:cNvSpPr>
            <a:spLocks noGrp="1"/>
          </p:cNvSpPr>
          <p:nvPr>
            <p:ph type="title"/>
          </p:nvPr>
        </p:nvSpPr>
        <p:spPr/>
        <p:txBody>
          <a:bodyPr/>
          <a:lstStyle/>
          <a:p>
            <a:r>
              <a:rPr lang="en-GB" dirty="0"/>
              <a:t>Final Notes:</a:t>
            </a:r>
          </a:p>
        </p:txBody>
      </p:sp>
      <p:sp>
        <p:nvSpPr>
          <p:cNvPr id="3" name="Content Placeholder 2">
            <a:extLst>
              <a:ext uri="{FF2B5EF4-FFF2-40B4-BE49-F238E27FC236}">
                <a16:creationId xmlns:a16="http://schemas.microsoft.com/office/drawing/2014/main" id="{6D6D2682-18DD-DD42-A7FD-1E24F7FD6F24}"/>
              </a:ext>
            </a:extLst>
          </p:cNvPr>
          <p:cNvSpPr>
            <a:spLocks noGrp="1"/>
          </p:cNvSpPr>
          <p:nvPr>
            <p:ph idx="1"/>
          </p:nvPr>
        </p:nvSpPr>
        <p:spPr/>
        <p:txBody>
          <a:bodyPr>
            <a:normAutofit fontScale="85000" lnSpcReduction="20000"/>
          </a:bodyPr>
          <a:lstStyle/>
          <a:p>
            <a:pPr marL="0" indent="0">
              <a:buNone/>
            </a:pPr>
            <a:r>
              <a:rPr lang="en-GB" dirty="0"/>
              <a:t>Our customers can only order meals through our website. Therefore, the website needs to be able to process each order and easily convey to us each order:</a:t>
            </a:r>
          </a:p>
          <a:p>
            <a:pPr marL="0" indent="0">
              <a:buNone/>
            </a:pPr>
            <a:r>
              <a:rPr lang="en-GB" dirty="0"/>
              <a:t>e.g.</a:t>
            </a:r>
          </a:p>
          <a:p>
            <a:pPr marL="0" indent="0">
              <a:buNone/>
            </a:pPr>
            <a:r>
              <a:rPr lang="en-GB" dirty="0"/>
              <a:t>Letting us know exactly which meals (for instance, through using Product ID Codes) have been ordered and by WHO (name, customer ID, delivery address and time slot for delivery), and the QUANTITY of each meal – and PRICE paid. </a:t>
            </a:r>
          </a:p>
          <a:p>
            <a:pPr marL="0" indent="0">
              <a:buNone/>
            </a:pPr>
            <a:r>
              <a:rPr lang="en-GB" dirty="0"/>
              <a:t>Also – each order needs to have a UNIQUE ORDER ID – which will be displayed in ‘My Account &gt; My Orders’ for each user.</a:t>
            </a:r>
          </a:p>
          <a:p>
            <a:pPr marL="0" indent="0">
              <a:buNone/>
            </a:pPr>
            <a:endParaRPr lang="en-GB" dirty="0"/>
          </a:p>
          <a:p>
            <a:pPr marL="0" indent="0">
              <a:buNone/>
            </a:pPr>
            <a:r>
              <a:rPr lang="en-GB" dirty="0"/>
              <a:t>Add a **Feature** that allows the website to export this data/order information into an excel spreadsheet database so that our Staff can know WHAT AND HOW MUCH TO COOK </a:t>
            </a:r>
            <a:r>
              <a:rPr lang="en-GB" dirty="0">
                <a:solidFill>
                  <a:srgbClr val="FF0000"/>
                </a:solidFill>
              </a:rPr>
              <a:t>and WHERE IT IS GOING (Delivery Staff) AND ANY NOTES e.g. door access codes or swapping out ingredients</a:t>
            </a:r>
          </a:p>
        </p:txBody>
      </p:sp>
    </p:spTree>
    <p:extLst>
      <p:ext uri="{BB962C8B-B14F-4D97-AF65-F5344CB8AC3E}">
        <p14:creationId xmlns:p14="http://schemas.microsoft.com/office/powerpoint/2010/main" val="30871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9F66E1-17A2-BC40-B18A-B50EEE319979}"/>
              </a:ext>
            </a:extLst>
          </p:cNvPr>
          <p:cNvSpPr/>
          <p:nvPr/>
        </p:nvSpPr>
        <p:spPr>
          <a:xfrm>
            <a:off x="2983345" y="2895858"/>
            <a:ext cx="4719782" cy="21010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E0F4002-5F11-8B4A-B2A7-2FC8AB4357EF}"/>
              </a:ext>
            </a:extLst>
          </p:cNvPr>
          <p:cNvSpPr txBox="1"/>
          <p:nvPr/>
        </p:nvSpPr>
        <p:spPr>
          <a:xfrm>
            <a:off x="4807527" y="2299855"/>
            <a:ext cx="1671782" cy="369332"/>
          </a:xfrm>
          <a:prstGeom prst="rect">
            <a:avLst/>
          </a:prstGeom>
          <a:noFill/>
        </p:spPr>
        <p:txBody>
          <a:bodyPr wrap="square" rtlCol="0">
            <a:spAutoFit/>
          </a:bodyPr>
          <a:lstStyle/>
          <a:p>
            <a:pPr algn="ctr"/>
            <a:r>
              <a:rPr lang="en-GB" dirty="0">
                <a:solidFill>
                  <a:srgbClr val="7030A0"/>
                </a:solidFill>
              </a:rPr>
              <a:t>Pricing</a:t>
            </a:r>
          </a:p>
        </p:txBody>
      </p:sp>
      <p:pic>
        <p:nvPicPr>
          <p:cNvPr id="10" name="Picture 9">
            <a:extLst>
              <a:ext uri="{FF2B5EF4-FFF2-40B4-BE49-F238E27FC236}">
                <a16:creationId xmlns:a16="http://schemas.microsoft.com/office/drawing/2014/main" id="{05FA16EF-7289-6D42-B3F8-AF38A90D8D33}"/>
              </a:ext>
            </a:extLst>
          </p:cNvPr>
          <p:cNvPicPr>
            <a:picLocks noChangeAspect="1"/>
          </p:cNvPicPr>
          <p:nvPr/>
        </p:nvPicPr>
        <p:blipFill rotWithShape="1">
          <a:blip r:embed="rId2"/>
          <a:srcRect l="1398" t="78303" r="1987" b="2707"/>
          <a:stretch/>
        </p:blipFill>
        <p:spPr>
          <a:xfrm>
            <a:off x="1413165" y="2073184"/>
            <a:ext cx="7823200" cy="822674"/>
          </a:xfrm>
          <a:prstGeom prst="rect">
            <a:avLst/>
          </a:prstGeom>
        </p:spPr>
      </p:pic>
      <p:sp>
        <p:nvSpPr>
          <p:cNvPr id="37" name="Rectangle 36">
            <a:extLst>
              <a:ext uri="{FF2B5EF4-FFF2-40B4-BE49-F238E27FC236}">
                <a16:creationId xmlns:a16="http://schemas.microsoft.com/office/drawing/2014/main" id="{3DDDE14B-B228-EB48-A96C-20B64CF2B4E5}"/>
              </a:ext>
            </a:extLst>
          </p:cNvPr>
          <p:cNvSpPr/>
          <p:nvPr/>
        </p:nvSpPr>
        <p:spPr>
          <a:xfrm>
            <a:off x="1385455" y="2027382"/>
            <a:ext cx="7823200" cy="3920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11DC736C-D6CF-B242-801A-65DFA2BEDFD5}"/>
              </a:ext>
            </a:extLst>
          </p:cNvPr>
          <p:cNvSpPr txBox="1"/>
          <p:nvPr/>
        </p:nvSpPr>
        <p:spPr>
          <a:xfrm>
            <a:off x="3519055" y="2895858"/>
            <a:ext cx="3592945" cy="369332"/>
          </a:xfrm>
          <a:prstGeom prst="rect">
            <a:avLst/>
          </a:prstGeom>
          <a:noFill/>
        </p:spPr>
        <p:txBody>
          <a:bodyPr wrap="square" rtlCol="0">
            <a:spAutoFit/>
          </a:bodyPr>
          <a:lstStyle/>
          <a:p>
            <a:pPr algn="ctr"/>
            <a:r>
              <a:rPr lang="en-GB" dirty="0">
                <a:solidFill>
                  <a:srgbClr val="7030A0"/>
                </a:solidFill>
              </a:rPr>
              <a:t>Our Plans</a:t>
            </a:r>
          </a:p>
        </p:txBody>
      </p:sp>
      <p:sp>
        <p:nvSpPr>
          <p:cNvPr id="39" name="Title 1">
            <a:extLst>
              <a:ext uri="{FF2B5EF4-FFF2-40B4-BE49-F238E27FC236}">
                <a16:creationId xmlns:a16="http://schemas.microsoft.com/office/drawing/2014/main" id="{6C7C7E90-91E9-E54E-825C-6574B0584B1B}"/>
              </a:ext>
            </a:extLst>
          </p:cNvPr>
          <p:cNvSpPr>
            <a:spLocks noGrp="1"/>
          </p:cNvSpPr>
          <p:nvPr>
            <p:ph type="title"/>
          </p:nvPr>
        </p:nvSpPr>
        <p:spPr>
          <a:xfrm>
            <a:off x="838200" y="365126"/>
            <a:ext cx="7021945" cy="399666"/>
          </a:xfrm>
        </p:spPr>
        <p:txBody>
          <a:bodyPr anchor="t">
            <a:normAutofit/>
          </a:bodyPr>
          <a:lstStyle/>
          <a:p>
            <a:r>
              <a:rPr lang="en-GB" sz="2000" dirty="0"/>
              <a:t>Landing Page / Home Page --- Section 2 (Scrolled down)</a:t>
            </a:r>
          </a:p>
        </p:txBody>
      </p:sp>
      <p:cxnSp>
        <p:nvCxnSpPr>
          <p:cNvPr id="40" name="Straight Arrow Connector 39">
            <a:extLst>
              <a:ext uri="{FF2B5EF4-FFF2-40B4-BE49-F238E27FC236}">
                <a16:creationId xmlns:a16="http://schemas.microsoft.com/office/drawing/2014/main" id="{7C85C93D-026C-AB4C-9CB8-8FD9F24EAC70}"/>
              </a:ext>
            </a:extLst>
          </p:cNvPr>
          <p:cNvCxnSpPr>
            <a:cxnSpLocks/>
            <a:stCxn id="6" idx="3"/>
          </p:cNvCxnSpPr>
          <p:nvPr/>
        </p:nvCxnSpPr>
        <p:spPr>
          <a:xfrm flipV="1">
            <a:off x="7703127" y="3343444"/>
            <a:ext cx="1787050" cy="60292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87E365-B95D-CE4B-8366-395BF9A46A5D}"/>
              </a:ext>
            </a:extLst>
          </p:cNvPr>
          <p:cNvSpPr txBox="1"/>
          <p:nvPr/>
        </p:nvSpPr>
        <p:spPr>
          <a:xfrm>
            <a:off x="9504219" y="2373623"/>
            <a:ext cx="1811191" cy="1569660"/>
          </a:xfrm>
          <a:prstGeom prst="rect">
            <a:avLst/>
          </a:prstGeom>
          <a:noFill/>
          <a:ln>
            <a:solidFill>
              <a:schemeClr val="tx1"/>
            </a:solidFill>
          </a:ln>
        </p:spPr>
        <p:txBody>
          <a:bodyPr wrap="square" rtlCol="0">
            <a:spAutoFit/>
          </a:bodyPr>
          <a:lstStyle/>
          <a:p>
            <a:r>
              <a:rPr lang="en-GB" sz="1200" dirty="0"/>
              <a:t>‘Our Plans’ Section:</a:t>
            </a:r>
          </a:p>
          <a:p>
            <a:r>
              <a:rPr lang="en-GB" sz="1200" dirty="0"/>
              <a:t>- This section displays our pricing structure. </a:t>
            </a:r>
          </a:p>
          <a:p>
            <a:r>
              <a:rPr lang="en-GB" sz="1200" dirty="0"/>
              <a:t>- Prices and meal plans will be changing often, so this has to be easily editable by our staff. </a:t>
            </a:r>
          </a:p>
          <a:p>
            <a:endParaRPr lang="en-GB" sz="1200" dirty="0"/>
          </a:p>
        </p:txBody>
      </p:sp>
      <p:pic>
        <p:nvPicPr>
          <p:cNvPr id="43" name="Picture 42">
            <a:extLst>
              <a:ext uri="{FF2B5EF4-FFF2-40B4-BE49-F238E27FC236}">
                <a16:creationId xmlns:a16="http://schemas.microsoft.com/office/drawing/2014/main" id="{941127A4-2513-B149-BE6A-8D83804C0AEA}"/>
              </a:ext>
            </a:extLst>
          </p:cNvPr>
          <p:cNvPicPr>
            <a:picLocks noChangeAspect="1"/>
          </p:cNvPicPr>
          <p:nvPr/>
        </p:nvPicPr>
        <p:blipFill>
          <a:blip r:embed="rId3"/>
          <a:stretch>
            <a:fillRect/>
          </a:stretch>
        </p:blipFill>
        <p:spPr>
          <a:xfrm>
            <a:off x="3070514" y="3342430"/>
            <a:ext cx="4542605" cy="1996187"/>
          </a:xfrm>
          <a:prstGeom prst="rect">
            <a:avLst/>
          </a:prstGeom>
        </p:spPr>
      </p:pic>
      <p:sp>
        <p:nvSpPr>
          <p:cNvPr id="44" name="Rectangle 43">
            <a:extLst>
              <a:ext uri="{FF2B5EF4-FFF2-40B4-BE49-F238E27FC236}">
                <a16:creationId xmlns:a16="http://schemas.microsoft.com/office/drawing/2014/main" id="{7ADF74D2-1226-4447-A632-94712B05DC83}"/>
              </a:ext>
            </a:extLst>
          </p:cNvPr>
          <p:cNvSpPr/>
          <p:nvPr/>
        </p:nvSpPr>
        <p:spPr>
          <a:xfrm>
            <a:off x="4627417" y="5059127"/>
            <a:ext cx="1311565" cy="3417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6" name="Straight Arrow Connector 45">
            <a:extLst>
              <a:ext uri="{FF2B5EF4-FFF2-40B4-BE49-F238E27FC236}">
                <a16:creationId xmlns:a16="http://schemas.microsoft.com/office/drawing/2014/main" id="{52FCF0DE-8324-5E48-9ED9-5BBF14D4AC70}"/>
              </a:ext>
            </a:extLst>
          </p:cNvPr>
          <p:cNvCxnSpPr>
            <a:cxnSpLocks/>
          </p:cNvCxnSpPr>
          <p:nvPr/>
        </p:nvCxnSpPr>
        <p:spPr>
          <a:xfrm>
            <a:off x="5500349" y="5400872"/>
            <a:ext cx="0" cy="7507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0C32E9E-DB81-D744-96E7-5B994C84553B}"/>
              </a:ext>
            </a:extLst>
          </p:cNvPr>
          <p:cNvSpPr txBox="1"/>
          <p:nvPr/>
        </p:nvSpPr>
        <p:spPr>
          <a:xfrm>
            <a:off x="3373347" y="6163958"/>
            <a:ext cx="5567939" cy="461665"/>
          </a:xfrm>
          <a:prstGeom prst="rect">
            <a:avLst/>
          </a:prstGeom>
          <a:noFill/>
          <a:ln>
            <a:solidFill>
              <a:schemeClr val="tx1"/>
            </a:solidFill>
          </a:ln>
        </p:spPr>
        <p:txBody>
          <a:bodyPr wrap="square" rtlCol="0">
            <a:spAutoFit/>
          </a:bodyPr>
          <a:lstStyle/>
          <a:p>
            <a:r>
              <a:rPr lang="en-GB" sz="1200" dirty="0"/>
              <a:t>‘Get Started’ Button – Transports user to ‘Registration’ Process, if they have not logged in – or to the ‘Order’ process if they are already logged in. </a:t>
            </a:r>
          </a:p>
        </p:txBody>
      </p:sp>
      <p:sp>
        <p:nvSpPr>
          <p:cNvPr id="51" name="TextBox 50">
            <a:extLst>
              <a:ext uri="{FF2B5EF4-FFF2-40B4-BE49-F238E27FC236}">
                <a16:creationId xmlns:a16="http://schemas.microsoft.com/office/drawing/2014/main" id="{1FF1A989-2A6F-404C-BA5A-D0A5850EEB6D}"/>
              </a:ext>
            </a:extLst>
          </p:cNvPr>
          <p:cNvSpPr txBox="1"/>
          <p:nvPr/>
        </p:nvSpPr>
        <p:spPr>
          <a:xfrm>
            <a:off x="9880104" y="4818096"/>
            <a:ext cx="1830669" cy="1754326"/>
          </a:xfrm>
          <a:prstGeom prst="rect">
            <a:avLst/>
          </a:prstGeom>
          <a:noFill/>
        </p:spPr>
        <p:txBody>
          <a:bodyPr wrap="square" rtlCol="0">
            <a:spAutoFit/>
          </a:bodyPr>
          <a:lstStyle/>
          <a:p>
            <a:r>
              <a:rPr lang="en-GB" dirty="0"/>
              <a:t>Page Footer:</a:t>
            </a:r>
          </a:p>
          <a:p>
            <a:pPr marL="285750" indent="-285750">
              <a:buFontTx/>
              <a:buChar char="-"/>
            </a:pPr>
            <a:r>
              <a:rPr lang="en-GB" dirty="0"/>
              <a:t>Background Colour (Purple)</a:t>
            </a:r>
          </a:p>
          <a:p>
            <a:pPr marL="285750" indent="-285750">
              <a:buFontTx/>
              <a:buChar char="-"/>
            </a:pPr>
            <a:r>
              <a:rPr lang="en-GB" dirty="0"/>
              <a:t>Social Media Link</a:t>
            </a:r>
          </a:p>
        </p:txBody>
      </p:sp>
    </p:spTree>
    <p:extLst>
      <p:ext uri="{BB962C8B-B14F-4D97-AF65-F5344CB8AC3E}">
        <p14:creationId xmlns:p14="http://schemas.microsoft.com/office/powerpoint/2010/main" val="2146645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A3A1-26DF-6340-B15F-849D9B288D16}"/>
              </a:ext>
            </a:extLst>
          </p:cNvPr>
          <p:cNvSpPr>
            <a:spLocks noGrp="1"/>
          </p:cNvSpPr>
          <p:nvPr>
            <p:ph type="title"/>
          </p:nvPr>
        </p:nvSpPr>
        <p:spPr>
          <a:xfrm>
            <a:off x="838200" y="365126"/>
            <a:ext cx="10515600" cy="647886"/>
          </a:xfrm>
        </p:spPr>
        <p:txBody>
          <a:bodyPr anchor="t">
            <a:normAutofit fontScale="90000"/>
          </a:bodyPr>
          <a:lstStyle/>
          <a:p>
            <a:r>
              <a:rPr lang="en-GB" dirty="0"/>
              <a:t>‘Landing Page/Home Page’ Description:</a:t>
            </a:r>
          </a:p>
        </p:txBody>
      </p:sp>
      <p:sp>
        <p:nvSpPr>
          <p:cNvPr id="5" name="TextBox 4">
            <a:extLst>
              <a:ext uri="{FF2B5EF4-FFF2-40B4-BE49-F238E27FC236}">
                <a16:creationId xmlns:a16="http://schemas.microsoft.com/office/drawing/2014/main" id="{DB56196E-EAF6-CB49-8564-3969C50709F7}"/>
              </a:ext>
            </a:extLst>
          </p:cNvPr>
          <p:cNvSpPr txBox="1"/>
          <p:nvPr/>
        </p:nvSpPr>
        <p:spPr>
          <a:xfrm>
            <a:off x="735106" y="1568824"/>
            <a:ext cx="10618694" cy="4708981"/>
          </a:xfrm>
          <a:prstGeom prst="rect">
            <a:avLst/>
          </a:prstGeom>
          <a:noFill/>
        </p:spPr>
        <p:txBody>
          <a:bodyPr wrap="square" rtlCol="0">
            <a:spAutoFit/>
          </a:bodyPr>
          <a:lstStyle/>
          <a:p>
            <a:r>
              <a:rPr lang="en-GB" sz="1200" dirty="0"/>
              <a:t>1) ‘How It Works’ Hover Function:</a:t>
            </a:r>
          </a:p>
          <a:p>
            <a:r>
              <a:rPr lang="en-GB" sz="1200" dirty="0"/>
              <a:t>User will be prompted to hover over an icon. Text (which is initially hidden) becomes revealed upon hover – user will read this information and understand how our Service works.   </a:t>
            </a:r>
          </a:p>
          <a:p>
            <a:r>
              <a:rPr lang="en-GB" sz="1200" dirty="0"/>
              <a:t>Icon 1 – Checklist Icon: </a:t>
            </a:r>
          </a:p>
          <a:p>
            <a:r>
              <a:rPr lang="en-GB" sz="1200" dirty="0"/>
              <a:t>Function: User will hover over the icon and the text ‘(Heading)Enter Your Details: (Body)Tell us your goals and starting point. We’ll let you know what you need to eat to achieve it. Then, simply order your meals.’</a:t>
            </a:r>
          </a:p>
          <a:p>
            <a:r>
              <a:rPr lang="en-GB" sz="1200" dirty="0"/>
              <a:t>Icon 2 – Chef Icon:</a:t>
            </a:r>
          </a:p>
          <a:p>
            <a:r>
              <a:rPr lang="en-GB" sz="1200" dirty="0"/>
              <a:t>Function: Same as above. Text: ‘(Heading)We Cook &amp; Package: (Body)Sourced locally and sustainably, we cook and package your meals. </a:t>
            </a:r>
          </a:p>
          <a:p>
            <a:r>
              <a:rPr lang="en-GB" sz="1200" dirty="0"/>
              <a:t>Icon 3 – Delivery Van Icon:</a:t>
            </a:r>
          </a:p>
          <a:p>
            <a:r>
              <a:rPr lang="en-GB" sz="1200" dirty="0"/>
              <a:t>Function: Same as Icon 1. Text:‘(Heading) We Deliver: (Body) We delivery straight to your door. Sundays and Wednesdays. For Free.’</a:t>
            </a:r>
          </a:p>
          <a:p>
            <a:r>
              <a:rPr lang="en-GB" sz="1200" dirty="0"/>
              <a:t>Icon 4 – Plate &amp; Cutlery Icon:</a:t>
            </a:r>
          </a:p>
          <a:p>
            <a:r>
              <a:rPr lang="en-GB" sz="1200" dirty="0"/>
              <a:t>Function: Same as Icon 1. Text: ‘(Heading) You Enjoy: Heat your meals as advised and enjoy!’ </a:t>
            </a:r>
          </a:p>
          <a:p>
            <a:endParaRPr lang="en-GB" sz="1200" dirty="0"/>
          </a:p>
          <a:p>
            <a:r>
              <a:rPr lang="en-GB" sz="1200" dirty="0"/>
              <a:t>** Note: Please bear in mind that the text or icon image change, however the function will not. This feature needs to be easily editable by our admins. </a:t>
            </a:r>
          </a:p>
          <a:p>
            <a:endParaRPr lang="en-GB" sz="1200" dirty="0"/>
          </a:p>
          <a:p>
            <a:r>
              <a:rPr lang="en-GB" sz="1200" dirty="0"/>
              <a:t>2) ‘Our Plans’ Feature </a:t>
            </a:r>
          </a:p>
          <a:p>
            <a:r>
              <a:rPr lang="en-GB" sz="1200" dirty="0"/>
              <a:t>Once the user scrolls from the main slideshow image, they will be able to view our pricing structure for each plan. Again, these prices and plans need to be easily modifiable by our admins. The ‘Get Started’ Button below the pricing structure links the user to the ‘Register’ &amp; ‘Log In’ Page – note * if the user is already logged in, this button must take them to the ‘Order’ process. </a:t>
            </a:r>
          </a:p>
          <a:p>
            <a:endParaRPr lang="en-GB" sz="1200" dirty="0"/>
          </a:p>
          <a:p>
            <a:r>
              <a:rPr lang="en-GB" sz="1200" dirty="0"/>
              <a:t>3) ‘DELIVERY DEADLINE’ FEATURE</a:t>
            </a:r>
          </a:p>
          <a:p>
            <a:endParaRPr lang="en-GB" sz="1200" dirty="0"/>
          </a:p>
          <a:p>
            <a:r>
              <a:rPr lang="en-GB" sz="1200" dirty="0"/>
              <a:t>On the menu bar of each page, there will be a COUNTDOWN clock. This will tell the customer the deadline that they must ORDER their MEALS in order for US TO DELIVER IN TIME. We deliver on SUNDAY and WEDNESDAY ONLY. Therefore, to receive order on Wednesday – Customers must order BEFORE 11pm Monday. To receive orders on Sunday – customers must order BEFORE 11pm Thursday (PREVIOUS WEEK). </a:t>
            </a:r>
          </a:p>
        </p:txBody>
      </p:sp>
    </p:spTree>
    <p:extLst>
      <p:ext uri="{BB962C8B-B14F-4D97-AF65-F5344CB8AC3E}">
        <p14:creationId xmlns:p14="http://schemas.microsoft.com/office/powerpoint/2010/main" val="252597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B478B3-A544-5B4F-97AC-190658547111}"/>
              </a:ext>
            </a:extLst>
          </p:cNvPr>
          <p:cNvPicPr>
            <a:picLocks noChangeAspect="1"/>
          </p:cNvPicPr>
          <p:nvPr/>
        </p:nvPicPr>
        <p:blipFill rotWithShape="1">
          <a:blip r:embed="rId2"/>
          <a:srcRect t="16413"/>
          <a:stretch/>
        </p:blipFill>
        <p:spPr>
          <a:xfrm>
            <a:off x="1948296" y="2484580"/>
            <a:ext cx="7962900" cy="3545609"/>
          </a:xfrm>
          <a:prstGeom prst="rect">
            <a:avLst/>
          </a:prstGeom>
        </p:spPr>
      </p:pic>
      <p:sp>
        <p:nvSpPr>
          <p:cNvPr id="5" name="Title 1">
            <a:extLst>
              <a:ext uri="{FF2B5EF4-FFF2-40B4-BE49-F238E27FC236}">
                <a16:creationId xmlns:a16="http://schemas.microsoft.com/office/drawing/2014/main" id="{89326D8B-E6B4-9947-A593-C154761A08CA}"/>
              </a:ext>
            </a:extLst>
          </p:cNvPr>
          <p:cNvSpPr>
            <a:spLocks noGrp="1"/>
          </p:cNvSpPr>
          <p:nvPr>
            <p:ph type="title"/>
          </p:nvPr>
        </p:nvSpPr>
        <p:spPr>
          <a:xfrm>
            <a:off x="838200" y="365126"/>
            <a:ext cx="10515600" cy="647886"/>
          </a:xfrm>
        </p:spPr>
        <p:txBody>
          <a:bodyPr anchor="t">
            <a:normAutofit fontScale="90000"/>
          </a:bodyPr>
          <a:lstStyle/>
          <a:p>
            <a:r>
              <a:rPr lang="en-GB" dirty="0"/>
              <a:t>Log In Page</a:t>
            </a:r>
          </a:p>
        </p:txBody>
      </p:sp>
      <p:sp>
        <p:nvSpPr>
          <p:cNvPr id="6" name="Rectangle 5">
            <a:extLst>
              <a:ext uri="{FF2B5EF4-FFF2-40B4-BE49-F238E27FC236}">
                <a16:creationId xmlns:a16="http://schemas.microsoft.com/office/drawing/2014/main" id="{7187793C-29E8-044B-B059-226A5B271812}"/>
              </a:ext>
            </a:extLst>
          </p:cNvPr>
          <p:cNvSpPr/>
          <p:nvPr/>
        </p:nvSpPr>
        <p:spPr>
          <a:xfrm>
            <a:off x="2715491" y="2484581"/>
            <a:ext cx="2493818" cy="160712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A23A69E-1FCA-3D42-882D-13FB8E6D874C}"/>
              </a:ext>
            </a:extLst>
          </p:cNvPr>
          <p:cNvSpPr/>
          <p:nvPr/>
        </p:nvSpPr>
        <p:spPr>
          <a:xfrm>
            <a:off x="2549236" y="2309091"/>
            <a:ext cx="2798619" cy="1930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EDC11C69-7C74-5A40-A8C2-E44CEA488421}"/>
              </a:ext>
            </a:extLst>
          </p:cNvPr>
          <p:cNvSpPr txBox="1"/>
          <p:nvPr/>
        </p:nvSpPr>
        <p:spPr>
          <a:xfrm>
            <a:off x="137106" y="5052384"/>
            <a:ext cx="1516204" cy="1569660"/>
          </a:xfrm>
          <a:prstGeom prst="rect">
            <a:avLst/>
          </a:prstGeom>
          <a:noFill/>
          <a:ln>
            <a:solidFill>
              <a:schemeClr val="tx1"/>
            </a:solidFill>
          </a:ln>
        </p:spPr>
        <p:txBody>
          <a:bodyPr wrap="square" rtlCol="0">
            <a:spAutoFit/>
          </a:bodyPr>
          <a:lstStyle/>
          <a:p>
            <a:r>
              <a:rPr lang="en-GB" sz="1200" dirty="0"/>
              <a:t>'Customer Login’ Feature:</a:t>
            </a:r>
          </a:p>
          <a:p>
            <a:r>
              <a:rPr lang="en-GB" sz="1200" dirty="0"/>
              <a:t>Existing customers who have already created an account will use this to Log In and Order their meals.</a:t>
            </a:r>
          </a:p>
        </p:txBody>
      </p:sp>
      <p:sp>
        <p:nvSpPr>
          <p:cNvPr id="11" name="TextBox 10">
            <a:extLst>
              <a:ext uri="{FF2B5EF4-FFF2-40B4-BE49-F238E27FC236}">
                <a16:creationId xmlns:a16="http://schemas.microsoft.com/office/drawing/2014/main" id="{47EE98CE-26A0-E24C-9ACF-54A14DE383EC}"/>
              </a:ext>
            </a:extLst>
          </p:cNvPr>
          <p:cNvSpPr txBox="1"/>
          <p:nvPr/>
        </p:nvSpPr>
        <p:spPr>
          <a:xfrm>
            <a:off x="10077451" y="3611940"/>
            <a:ext cx="1516204" cy="1200329"/>
          </a:xfrm>
          <a:prstGeom prst="rect">
            <a:avLst/>
          </a:prstGeom>
          <a:noFill/>
          <a:ln>
            <a:solidFill>
              <a:schemeClr val="tx1"/>
            </a:solidFill>
          </a:ln>
        </p:spPr>
        <p:txBody>
          <a:bodyPr wrap="square" rtlCol="0">
            <a:spAutoFit/>
          </a:bodyPr>
          <a:lstStyle/>
          <a:p>
            <a:r>
              <a:rPr lang="en-GB" sz="1200" dirty="0"/>
              <a:t>New Customer:</a:t>
            </a:r>
          </a:p>
          <a:p>
            <a:r>
              <a:rPr lang="en-GB" sz="1200" dirty="0"/>
              <a:t>The user has the option of registering a new account by pressing the ‘Sign Up Button’</a:t>
            </a:r>
          </a:p>
        </p:txBody>
      </p:sp>
      <p:sp>
        <p:nvSpPr>
          <p:cNvPr id="12" name="Rectangle 11">
            <a:extLst>
              <a:ext uri="{FF2B5EF4-FFF2-40B4-BE49-F238E27FC236}">
                <a16:creationId xmlns:a16="http://schemas.microsoft.com/office/drawing/2014/main" id="{B2BF6D46-FE7E-CD45-9857-A1E21C721255}"/>
              </a:ext>
            </a:extLst>
          </p:cNvPr>
          <p:cNvSpPr/>
          <p:nvPr/>
        </p:nvSpPr>
        <p:spPr>
          <a:xfrm>
            <a:off x="6230216" y="2581564"/>
            <a:ext cx="1574511" cy="734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a:extLst>
              <a:ext uri="{FF2B5EF4-FFF2-40B4-BE49-F238E27FC236}">
                <a16:creationId xmlns:a16="http://schemas.microsoft.com/office/drawing/2014/main" id="{BE341802-00C4-6B43-83B8-B64C41DB21A4}"/>
              </a:ext>
            </a:extLst>
          </p:cNvPr>
          <p:cNvPicPr>
            <a:picLocks noChangeAspect="1"/>
          </p:cNvPicPr>
          <p:nvPr/>
        </p:nvPicPr>
        <p:blipFill>
          <a:blip r:embed="rId3"/>
          <a:stretch>
            <a:fillRect/>
          </a:stretch>
        </p:blipFill>
        <p:spPr>
          <a:xfrm>
            <a:off x="2307278" y="1655388"/>
            <a:ext cx="483916" cy="452999"/>
          </a:xfrm>
          <a:prstGeom prst="rect">
            <a:avLst/>
          </a:prstGeom>
        </p:spPr>
      </p:pic>
      <p:sp>
        <p:nvSpPr>
          <p:cNvPr id="19" name="TextBox 18">
            <a:extLst>
              <a:ext uri="{FF2B5EF4-FFF2-40B4-BE49-F238E27FC236}">
                <a16:creationId xmlns:a16="http://schemas.microsoft.com/office/drawing/2014/main" id="{A65FA5BB-D84B-504F-8845-6F38A5EAA72D}"/>
              </a:ext>
            </a:extLst>
          </p:cNvPr>
          <p:cNvSpPr txBox="1"/>
          <p:nvPr/>
        </p:nvSpPr>
        <p:spPr>
          <a:xfrm>
            <a:off x="7606724" y="1737388"/>
            <a:ext cx="2133600" cy="369332"/>
          </a:xfrm>
          <a:prstGeom prst="rect">
            <a:avLst/>
          </a:prstGeom>
          <a:noFill/>
          <a:ln w="38100">
            <a:solidFill>
              <a:schemeClr val="tx1"/>
            </a:solidFill>
          </a:ln>
        </p:spPr>
        <p:txBody>
          <a:bodyPr wrap="square" rtlCol="0">
            <a:spAutoFit/>
          </a:bodyPr>
          <a:lstStyle/>
          <a:p>
            <a:r>
              <a:rPr lang="en-GB" dirty="0">
                <a:solidFill>
                  <a:srgbClr val="7030A0"/>
                </a:solidFill>
              </a:rPr>
              <a:t>Menu Bar 2A</a:t>
            </a:r>
          </a:p>
        </p:txBody>
      </p:sp>
      <p:sp>
        <p:nvSpPr>
          <p:cNvPr id="20" name="TextBox 19">
            <a:extLst>
              <a:ext uri="{FF2B5EF4-FFF2-40B4-BE49-F238E27FC236}">
                <a16:creationId xmlns:a16="http://schemas.microsoft.com/office/drawing/2014/main" id="{6172DCED-63B0-4C42-836B-A81C0BD2E78E}"/>
              </a:ext>
            </a:extLst>
          </p:cNvPr>
          <p:cNvSpPr txBox="1"/>
          <p:nvPr/>
        </p:nvSpPr>
        <p:spPr>
          <a:xfrm>
            <a:off x="3140364" y="1730439"/>
            <a:ext cx="1850721" cy="369332"/>
          </a:xfrm>
          <a:prstGeom prst="rect">
            <a:avLst/>
          </a:prstGeom>
          <a:noFill/>
          <a:ln w="38100">
            <a:solidFill>
              <a:schemeClr val="tx1"/>
            </a:solidFill>
          </a:ln>
        </p:spPr>
        <p:txBody>
          <a:bodyPr wrap="square" rtlCol="0">
            <a:spAutoFit/>
          </a:bodyPr>
          <a:lstStyle/>
          <a:p>
            <a:r>
              <a:rPr lang="en-GB" dirty="0">
                <a:solidFill>
                  <a:srgbClr val="7030A0"/>
                </a:solidFill>
              </a:rPr>
              <a:t>Menu Bar 1A </a:t>
            </a:r>
          </a:p>
        </p:txBody>
      </p:sp>
      <p:sp>
        <p:nvSpPr>
          <p:cNvPr id="22" name="Rectangle 21">
            <a:extLst>
              <a:ext uri="{FF2B5EF4-FFF2-40B4-BE49-F238E27FC236}">
                <a16:creationId xmlns:a16="http://schemas.microsoft.com/office/drawing/2014/main" id="{C0A75B28-136A-0649-8C91-95432635A9C0}"/>
              </a:ext>
            </a:extLst>
          </p:cNvPr>
          <p:cNvSpPr/>
          <p:nvPr/>
        </p:nvSpPr>
        <p:spPr>
          <a:xfrm>
            <a:off x="1976871" y="1588655"/>
            <a:ext cx="7869093" cy="4368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Arrow Connector 7">
            <a:extLst>
              <a:ext uri="{FF2B5EF4-FFF2-40B4-BE49-F238E27FC236}">
                <a16:creationId xmlns:a16="http://schemas.microsoft.com/office/drawing/2014/main" id="{8831615F-107D-C040-B17B-3E5346591710}"/>
              </a:ext>
            </a:extLst>
          </p:cNvPr>
          <p:cNvCxnSpPr>
            <a:cxnSpLocks/>
          </p:cNvCxnSpPr>
          <p:nvPr/>
        </p:nvCxnSpPr>
        <p:spPr>
          <a:xfrm flipH="1">
            <a:off x="1681885" y="4239491"/>
            <a:ext cx="2206524" cy="124691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647812D-B4D9-A646-AB70-8F0A8933A25F}"/>
              </a:ext>
            </a:extLst>
          </p:cNvPr>
          <p:cNvCxnSpPr>
            <a:cxnSpLocks/>
            <a:endCxn id="11" idx="1"/>
          </p:cNvCxnSpPr>
          <p:nvPr/>
        </p:nvCxnSpPr>
        <p:spPr>
          <a:xfrm>
            <a:off x="7269597" y="3315855"/>
            <a:ext cx="2807854" cy="8962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F90786C-1579-B644-B8D1-25ADD195510E}"/>
              </a:ext>
            </a:extLst>
          </p:cNvPr>
          <p:cNvSpPr txBox="1"/>
          <p:nvPr/>
        </p:nvSpPr>
        <p:spPr>
          <a:xfrm>
            <a:off x="5267392" y="1814332"/>
            <a:ext cx="1925648" cy="215444"/>
          </a:xfrm>
          <a:prstGeom prst="rect">
            <a:avLst/>
          </a:prstGeom>
          <a:noFill/>
          <a:ln w="41275">
            <a:solidFill>
              <a:srgbClr val="FF0000"/>
            </a:solidFill>
          </a:ln>
        </p:spPr>
        <p:txBody>
          <a:bodyPr wrap="square" rtlCol="0">
            <a:spAutoFit/>
          </a:bodyPr>
          <a:lstStyle/>
          <a:p>
            <a:r>
              <a:rPr lang="en-GB" sz="800" dirty="0"/>
              <a:t>Delivery Deadline: 1 HOUR 30 Minutes</a:t>
            </a:r>
          </a:p>
        </p:txBody>
      </p:sp>
    </p:spTree>
    <p:extLst>
      <p:ext uri="{BB962C8B-B14F-4D97-AF65-F5344CB8AC3E}">
        <p14:creationId xmlns:p14="http://schemas.microsoft.com/office/powerpoint/2010/main" val="423173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6D396-E577-A743-B098-C0B7E2A0D060}"/>
              </a:ext>
            </a:extLst>
          </p:cNvPr>
          <p:cNvPicPr>
            <a:picLocks noChangeAspect="1"/>
          </p:cNvPicPr>
          <p:nvPr/>
        </p:nvPicPr>
        <p:blipFill>
          <a:blip r:embed="rId2"/>
          <a:stretch>
            <a:fillRect/>
          </a:stretch>
        </p:blipFill>
        <p:spPr>
          <a:xfrm>
            <a:off x="2098394" y="1249604"/>
            <a:ext cx="8001000" cy="4254500"/>
          </a:xfrm>
          <a:prstGeom prst="rect">
            <a:avLst/>
          </a:prstGeom>
        </p:spPr>
      </p:pic>
      <p:pic>
        <p:nvPicPr>
          <p:cNvPr id="6" name="Picture 5">
            <a:extLst>
              <a:ext uri="{FF2B5EF4-FFF2-40B4-BE49-F238E27FC236}">
                <a16:creationId xmlns:a16="http://schemas.microsoft.com/office/drawing/2014/main" id="{18FCAEE2-466E-DA46-8DF6-27CEB6A6D9A2}"/>
              </a:ext>
            </a:extLst>
          </p:cNvPr>
          <p:cNvPicPr>
            <a:picLocks noChangeAspect="1"/>
          </p:cNvPicPr>
          <p:nvPr/>
        </p:nvPicPr>
        <p:blipFill>
          <a:blip r:embed="rId3"/>
          <a:stretch>
            <a:fillRect/>
          </a:stretch>
        </p:blipFill>
        <p:spPr>
          <a:xfrm>
            <a:off x="2528951" y="1396770"/>
            <a:ext cx="483916" cy="452999"/>
          </a:xfrm>
          <a:prstGeom prst="rect">
            <a:avLst/>
          </a:prstGeom>
        </p:spPr>
      </p:pic>
      <p:sp>
        <p:nvSpPr>
          <p:cNvPr id="7" name="TextBox 6">
            <a:extLst>
              <a:ext uri="{FF2B5EF4-FFF2-40B4-BE49-F238E27FC236}">
                <a16:creationId xmlns:a16="http://schemas.microsoft.com/office/drawing/2014/main" id="{4EB62D75-0C25-2442-9207-6DFE9D85AEC3}"/>
              </a:ext>
            </a:extLst>
          </p:cNvPr>
          <p:cNvSpPr txBox="1"/>
          <p:nvPr/>
        </p:nvSpPr>
        <p:spPr>
          <a:xfrm>
            <a:off x="7717561" y="1438603"/>
            <a:ext cx="2133600" cy="369332"/>
          </a:xfrm>
          <a:prstGeom prst="rect">
            <a:avLst/>
          </a:prstGeom>
          <a:noFill/>
          <a:ln w="38100">
            <a:solidFill>
              <a:srgbClr val="FF0000"/>
            </a:solidFill>
          </a:ln>
        </p:spPr>
        <p:txBody>
          <a:bodyPr wrap="square" rtlCol="0">
            <a:spAutoFit/>
          </a:bodyPr>
          <a:lstStyle/>
          <a:p>
            <a:r>
              <a:rPr lang="en-GB" dirty="0">
                <a:solidFill>
                  <a:srgbClr val="7030A0"/>
                </a:solidFill>
              </a:rPr>
              <a:t>Menu Bar 2B</a:t>
            </a:r>
          </a:p>
        </p:txBody>
      </p:sp>
      <p:sp>
        <p:nvSpPr>
          <p:cNvPr id="8" name="TextBox 7">
            <a:extLst>
              <a:ext uri="{FF2B5EF4-FFF2-40B4-BE49-F238E27FC236}">
                <a16:creationId xmlns:a16="http://schemas.microsoft.com/office/drawing/2014/main" id="{A0C3E879-5745-B14B-B1D0-C219AEE30ED6}"/>
              </a:ext>
            </a:extLst>
          </p:cNvPr>
          <p:cNvSpPr txBox="1"/>
          <p:nvPr/>
        </p:nvSpPr>
        <p:spPr>
          <a:xfrm>
            <a:off x="3306619" y="1480437"/>
            <a:ext cx="1850721" cy="369332"/>
          </a:xfrm>
          <a:prstGeom prst="rect">
            <a:avLst/>
          </a:prstGeom>
          <a:noFill/>
          <a:ln w="38100">
            <a:solidFill>
              <a:srgbClr val="FF0000"/>
            </a:solidFill>
          </a:ln>
        </p:spPr>
        <p:txBody>
          <a:bodyPr wrap="square" rtlCol="0">
            <a:spAutoFit/>
          </a:bodyPr>
          <a:lstStyle/>
          <a:p>
            <a:r>
              <a:rPr lang="en-GB" dirty="0">
                <a:solidFill>
                  <a:srgbClr val="7030A0"/>
                </a:solidFill>
              </a:rPr>
              <a:t>Menu Bar 1B </a:t>
            </a:r>
          </a:p>
        </p:txBody>
      </p:sp>
      <p:cxnSp>
        <p:nvCxnSpPr>
          <p:cNvPr id="9" name="Straight Arrow Connector 8">
            <a:extLst>
              <a:ext uri="{FF2B5EF4-FFF2-40B4-BE49-F238E27FC236}">
                <a16:creationId xmlns:a16="http://schemas.microsoft.com/office/drawing/2014/main" id="{1F38F3F5-1E6D-744C-A189-7BE85C69B3F8}"/>
              </a:ext>
            </a:extLst>
          </p:cNvPr>
          <p:cNvCxnSpPr>
            <a:cxnSpLocks/>
          </p:cNvCxnSpPr>
          <p:nvPr/>
        </p:nvCxnSpPr>
        <p:spPr>
          <a:xfrm flipV="1">
            <a:off x="4327424" y="960582"/>
            <a:ext cx="346176" cy="5198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36A8C5-36CD-DC49-ADA3-70469BC35FB0}"/>
              </a:ext>
            </a:extLst>
          </p:cNvPr>
          <p:cNvSpPr txBox="1"/>
          <p:nvPr/>
        </p:nvSpPr>
        <p:spPr>
          <a:xfrm>
            <a:off x="4839590" y="107771"/>
            <a:ext cx="5011571" cy="1200329"/>
          </a:xfrm>
          <a:prstGeom prst="rect">
            <a:avLst/>
          </a:prstGeom>
          <a:noFill/>
          <a:ln>
            <a:solidFill>
              <a:schemeClr val="tx1"/>
            </a:solidFill>
          </a:ln>
        </p:spPr>
        <p:txBody>
          <a:bodyPr wrap="square" rtlCol="0">
            <a:spAutoFit/>
          </a:bodyPr>
          <a:lstStyle/>
          <a:p>
            <a:r>
              <a:rPr lang="en-GB" sz="1200" dirty="0"/>
              <a:t>Menu Bar 1B – This has been called ‘1B’ Because the User Has Successfully LOGGED IN – therefore, it will not display ‘our menu’ or ‘pricing’ page links as before.</a:t>
            </a:r>
          </a:p>
          <a:p>
            <a:r>
              <a:rPr lang="en-GB" sz="1200" dirty="0"/>
              <a:t>This new Menu Bar Will Display (In Order, Left to Right):</a:t>
            </a:r>
          </a:p>
          <a:p>
            <a:pPr marL="171450" indent="-171450">
              <a:buFontTx/>
              <a:buChar char="-"/>
            </a:pPr>
            <a:r>
              <a:rPr lang="en-GB" sz="1200" dirty="0"/>
              <a:t>‘Order Now’ </a:t>
            </a:r>
          </a:p>
          <a:p>
            <a:pPr marL="171450" indent="-171450">
              <a:buFontTx/>
              <a:buChar char="-"/>
            </a:pPr>
            <a:r>
              <a:rPr lang="en-GB" sz="1200" dirty="0"/>
              <a:t>‘How It works’</a:t>
            </a:r>
          </a:p>
        </p:txBody>
      </p:sp>
      <p:sp>
        <p:nvSpPr>
          <p:cNvPr id="12" name="Title 1">
            <a:extLst>
              <a:ext uri="{FF2B5EF4-FFF2-40B4-BE49-F238E27FC236}">
                <a16:creationId xmlns:a16="http://schemas.microsoft.com/office/drawing/2014/main" id="{B7D7B220-5B29-3148-8CA1-E448375338A8}"/>
              </a:ext>
            </a:extLst>
          </p:cNvPr>
          <p:cNvSpPr>
            <a:spLocks noGrp="1"/>
          </p:cNvSpPr>
          <p:nvPr>
            <p:ph type="title"/>
          </p:nvPr>
        </p:nvSpPr>
        <p:spPr>
          <a:xfrm>
            <a:off x="838200" y="365126"/>
            <a:ext cx="2727036" cy="647886"/>
          </a:xfrm>
        </p:spPr>
        <p:txBody>
          <a:bodyPr anchor="t">
            <a:normAutofit fontScale="90000"/>
          </a:bodyPr>
          <a:lstStyle/>
          <a:p>
            <a:r>
              <a:rPr lang="en-GB" dirty="0"/>
              <a:t>My Account</a:t>
            </a:r>
          </a:p>
        </p:txBody>
      </p:sp>
      <p:sp>
        <p:nvSpPr>
          <p:cNvPr id="13" name="TextBox 12">
            <a:extLst>
              <a:ext uri="{FF2B5EF4-FFF2-40B4-BE49-F238E27FC236}">
                <a16:creationId xmlns:a16="http://schemas.microsoft.com/office/drawing/2014/main" id="{5782A26E-C003-084D-8210-861A8B2AF384}"/>
              </a:ext>
            </a:extLst>
          </p:cNvPr>
          <p:cNvSpPr txBox="1"/>
          <p:nvPr/>
        </p:nvSpPr>
        <p:spPr>
          <a:xfrm>
            <a:off x="507081" y="1249604"/>
            <a:ext cx="1130079" cy="2308324"/>
          </a:xfrm>
          <a:prstGeom prst="rect">
            <a:avLst/>
          </a:prstGeom>
          <a:noFill/>
          <a:ln>
            <a:solidFill>
              <a:schemeClr val="tx1"/>
            </a:solidFill>
          </a:ln>
        </p:spPr>
        <p:txBody>
          <a:bodyPr wrap="square" rtlCol="0">
            <a:spAutoFit/>
          </a:bodyPr>
          <a:lstStyle/>
          <a:p>
            <a:r>
              <a:rPr lang="en-GB" sz="1200" dirty="0"/>
              <a:t>Note * This is the page that the user first sees upon logging into their account. It will display their active orders and  completed previous orders. </a:t>
            </a:r>
          </a:p>
        </p:txBody>
      </p:sp>
      <p:sp>
        <p:nvSpPr>
          <p:cNvPr id="19" name="TextBox 18">
            <a:extLst>
              <a:ext uri="{FF2B5EF4-FFF2-40B4-BE49-F238E27FC236}">
                <a16:creationId xmlns:a16="http://schemas.microsoft.com/office/drawing/2014/main" id="{6171747A-65F4-1445-98E3-C66AEFEFDBBF}"/>
              </a:ext>
            </a:extLst>
          </p:cNvPr>
          <p:cNvSpPr txBox="1"/>
          <p:nvPr/>
        </p:nvSpPr>
        <p:spPr>
          <a:xfrm>
            <a:off x="8460508" y="3663815"/>
            <a:ext cx="942109" cy="357002"/>
          </a:xfrm>
          <a:prstGeom prst="rect">
            <a:avLst/>
          </a:prstGeom>
          <a:noFill/>
          <a:ln w="25400">
            <a:solidFill>
              <a:srgbClr val="FF0000"/>
            </a:solidFill>
          </a:ln>
        </p:spPr>
        <p:txBody>
          <a:bodyPr wrap="square" rtlCol="0">
            <a:spAutoFit/>
          </a:bodyPr>
          <a:lstStyle/>
          <a:p>
            <a:endParaRPr lang="en-GB" dirty="0">
              <a:solidFill>
                <a:srgbClr val="7030A0"/>
              </a:solidFill>
            </a:endParaRPr>
          </a:p>
        </p:txBody>
      </p:sp>
      <p:cxnSp>
        <p:nvCxnSpPr>
          <p:cNvPr id="20" name="Straight Arrow Connector 19">
            <a:extLst>
              <a:ext uri="{FF2B5EF4-FFF2-40B4-BE49-F238E27FC236}">
                <a16:creationId xmlns:a16="http://schemas.microsoft.com/office/drawing/2014/main" id="{217CE72E-F42E-D143-AE7B-E91CFD721880}"/>
              </a:ext>
            </a:extLst>
          </p:cNvPr>
          <p:cNvCxnSpPr>
            <a:cxnSpLocks/>
            <a:stCxn id="19" idx="3"/>
          </p:cNvCxnSpPr>
          <p:nvPr/>
        </p:nvCxnSpPr>
        <p:spPr>
          <a:xfrm>
            <a:off x="9402617" y="3842316"/>
            <a:ext cx="803565" cy="4987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B72D99-9E9C-D149-87E0-F84FC8A3DCF2}"/>
              </a:ext>
            </a:extLst>
          </p:cNvPr>
          <p:cNvSpPr txBox="1"/>
          <p:nvPr/>
        </p:nvSpPr>
        <p:spPr>
          <a:xfrm>
            <a:off x="10232158" y="2475974"/>
            <a:ext cx="1911927" cy="3785652"/>
          </a:xfrm>
          <a:prstGeom prst="rect">
            <a:avLst/>
          </a:prstGeom>
          <a:noFill/>
          <a:ln>
            <a:solidFill>
              <a:schemeClr val="tx1"/>
            </a:solidFill>
          </a:ln>
        </p:spPr>
        <p:txBody>
          <a:bodyPr wrap="square" rtlCol="0">
            <a:spAutoFit/>
          </a:bodyPr>
          <a:lstStyle/>
          <a:p>
            <a:r>
              <a:rPr lang="en-GB" sz="1200" dirty="0"/>
              <a:t>Customers Select which ever meal plan they would like to order. </a:t>
            </a:r>
          </a:p>
          <a:p>
            <a:endParaRPr lang="en-GB" sz="1200" dirty="0"/>
          </a:p>
          <a:p>
            <a:r>
              <a:rPr lang="en-GB" sz="1200" dirty="0"/>
              <a:t>After clicking and selecting 1 of 6 ‘Meal Plan’ options, they will be linked to the ‘Menu’ page – where they will select their meals. </a:t>
            </a:r>
          </a:p>
          <a:p>
            <a:endParaRPr lang="en-GB" sz="1200" dirty="0"/>
          </a:p>
          <a:p>
            <a:r>
              <a:rPr lang="en-GB" sz="1200" dirty="0"/>
              <a:t>Depending on which plan they select, the minimum number of meals they must order will change. Therefore, the website must be able to store and remember the type of meal plan they chose (i.e. the total number of meals selected)</a:t>
            </a:r>
          </a:p>
        </p:txBody>
      </p:sp>
      <p:sp>
        <p:nvSpPr>
          <p:cNvPr id="14" name="TextBox 13">
            <a:extLst>
              <a:ext uri="{FF2B5EF4-FFF2-40B4-BE49-F238E27FC236}">
                <a16:creationId xmlns:a16="http://schemas.microsoft.com/office/drawing/2014/main" id="{F93F3888-D57C-914B-8D22-41AC5B104990}"/>
              </a:ext>
            </a:extLst>
          </p:cNvPr>
          <p:cNvSpPr txBox="1"/>
          <p:nvPr/>
        </p:nvSpPr>
        <p:spPr>
          <a:xfrm>
            <a:off x="5419727" y="1557381"/>
            <a:ext cx="1925648" cy="215444"/>
          </a:xfrm>
          <a:prstGeom prst="rect">
            <a:avLst/>
          </a:prstGeom>
          <a:noFill/>
          <a:ln w="41275">
            <a:solidFill>
              <a:srgbClr val="FF0000"/>
            </a:solidFill>
          </a:ln>
        </p:spPr>
        <p:txBody>
          <a:bodyPr wrap="square" rtlCol="0">
            <a:spAutoFit/>
          </a:bodyPr>
          <a:lstStyle/>
          <a:p>
            <a:r>
              <a:rPr lang="en-GB" sz="800" dirty="0"/>
              <a:t>Delivery Deadline: 1 HOUR 30 Minutes</a:t>
            </a:r>
          </a:p>
        </p:txBody>
      </p:sp>
    </p:spTree>
    <p:extLst>
      <p:ext uri="{BB962C8B-B14F-4D97-AF65-F5344CB8AC3E}">
        <p14:creationId xmlns:p14="http://schemas.microsoft.com/office/powerpoint/2010/main" val="2919995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CCAE4361-0C08-364A-870B-5BAA096C006E}"/>
              </a:ext>
            </a:extLst>
          </p:cNvPr>
          <p:cNvPicPr>
            <a:picLocks noChangeAspect="1"/>
          </p:cNvPicPr>
          <p:nvPr/>
        </p:nvPicPr>
        <p:blipFill>
          <a:blip r:embed="rId2"/>
          <a:stretch>
            <a:fillRect/>
          </a:stretch>
        </p:blipFill>
        <p:spPr>
          <a:xfrm>
            <a:off x="2124175" y="1270367"/>
            <a:ext cx="8077200" cy="4343400"/>
          </a:xfrm>
          <a:prstGeom prst="rect">
            <a:avLst/>
          </a:prstGeom>
        </p:spPr>
      </p:pic>
      <p:pic>
        <p:nvPicPr>
          <p:cNvPr id="6" name="Picture 5">
            <a:extLst>
              <a:ext uri="{FF2B5EF4-FFF2-40B4-BE49-F238E27FC236}">
                <a16:creationId xmlns:a16="http://schemas.microsoft.com/office/drawing/2014/main" id="{18FCAEE2-466E-DA46-8DF6-27CEB6A6D9A2}"/>
              </a:ext>
            </a:extLst>
          </p:cNvPr>
          <p:cNvPicPr>
            <a:picLocks noChangeAspect="1"/>
          </p:cNvPicPr>
          <p:nvPr/>
        </p:nvPicPr>
        <p:blipFill>
          <a:blip r:embed="rId3"/>
          <a:stretch>
            <a:fillRect/>
          </a:stretch>
        </p:blipFill>
        <p:spPr>
          <a:xfrm>
            <a:off x="2528951" y="1396770"/>
            <a:ext cx="483916" cy="452999"/>
          </a:xfrm>
          <a:prstGeom prst="rect">
            <a:avLst/>
          </a:prstGeom>
        </p:spPr>
      </p:pic>
      <p:sp>
        <p:nvSpPr>
          <p:cNvPr id="7" name="TextBox 6">
            <a:extLst>
              <a:ext uri="{FF2B5EF4-FFF2-40B4-BE49-F238E27FC236}">
                <a16:creationId xmlns:a16="http://schemas.microsoft.com/office/drawing/2014/main" id="{4EB62D75-0C25-2442-9207-6DFE9D85AEC3}"/>
              </a:ext>
            </a:extLst>
          </p:cNvPr>
          <p:cNvSpPr txBox="1"/>
          <p:nvPr/>
        </p:nvSpPr>
        <p:spPr>
          <a:xfrm>
            <a:off x="7717561" y="1438603"/>
            <a:ext cx="2133600" cy="369332"/>
          </a:xfrm>
          <a:prstGeom prst="rect">
            <a:avLst/>
          </a:prstGeom>
          <a:noFill/>
          <a:ln w="38100">
            <a:solidFill>
              <a:srgbClr val="FF0000"/>
            </a:solidFill>
          </a:ln>
        </p:spPr>
        <p:txBody>
          <a:bodyPr wrap="square" rtlCol="0">
            <a:spAutoFit/>
          </a:bodyPr>
          <a:lstStyle/>
          <a:p>
            <a:r>
              <a:rPr lang="en-GB" dirty="0">
                <a:solidFill>
                  <a:srgbClr val="7030A0"/>
                </a:solidFill>
              </a:rPr>
              <a:t>Menu Bar 2B</a:t>
            </a:r>
          </a:p>
        </p:txBody>
      </p:sp>
      <p:sp>
        <p:nvSpPr>
          <p:cNvPr id="8" name="TextBox 7">
            <a:extLst>
              <a:ext uri="{FF2B5EF4-FFF2-40B4-BE49-F238E27FC236}">
                <a16:creationId xmlns:a16="http://schemas.microsoft.com/office/drawing/2014/main" id="{A0C3E879-5745-B14B-B1D0-C219AEE30ED6}"/>
              </a:ext>
            </a:extLst>
          </p:cNvPr>
          <p:cNvSpPr txBox="1"/>
          <p:nvPr/>
        </p:nvSpPr>
        <p:spPr>
          <a:xfrm>
            <a:off x="3306619" y="1480437"/>
            <a:ext cx="1850721" cy="369332"/>
          </a:xfrm>
          <a:prstGeom prst="rect">
            <a:avLst/>
          </a:prstGeom>
          <a:noFill/>
          <a:ln w="38100">
            <a:solidFill>
              <a:srgbClr val="FF0000"/>
            </a:solidFill>
          </a:ln>
        </p:spPr>
        <p:txBody>
          <a:bodyPr wrap="square" rtlCol="0">
            <a:spAutoFit/>
          </a:bodyPr>
          <a:lstStyle/>
          <a:p>
            <a:r>
              <a:rPr lang="en-GB" dirty="0">
                <a:solidFill>
                  <a:srgbClr val="7030A0"/>
                </a:solidFill>
              </a:rPr>
              <a:t>Menu Bar 1B </a:t>
            </a:r>
          </a:p>
        </p:txBody>
      </p:sp>
      <p:cxnSp>
        <p:nvCxnSpPr>
          <p:cNvPr id="9" name="Straight Arrow Connector 8">
            <a:extLst>
              <a:ext uri="{FF2B5EF4-FFF2-40B4-BE49-F238E27FC236}">
                <a16:creationId xmlns:a16="http://schemas.microsoft.com/office/drawing/2014/main" id="{1F38F3F5-1E6D-744C-A189-7BE85C69B3F8}"/>
              </a:ext>
            </a:extLst>
          </p:cNvPr>
          <p:cNvCxnSpPr>
            <a:cxnSpLocks/>
          </p:cNvCxnSpPr>
          <p:nvPr/>
        </p:nvCxnSpPr>
        <p:spPr>
          <a:xfrm flipV="1">
            <a:off x="5157340" y="1013012"/>
            <a:ext cx="1116428" cy="59564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36A8C5-36CD-DC49-ADA3-70469BC35FB0}"/>
              </a:ext>
            </a:extLst>
          </p:cNvPr>
          <p:cNvSpPr txBox="1"/>
          <p:nvPr/>
        </p:nvSpPr>
        <p:spPr>
          <a:xfrm>
            <a:off x="6278575" y="338008"/>
            <a:ext cx="5608625" cy="900246"/>
          </a:xfrm>
          <a:prstGeom prst="rect">
            <a:avLst/>
          </a:prstGeom>
          <a:noFill/>
          <a:ln>
            <a:solidFill>
              <a:schemeClr val="tx1"/>
            </a:solidFill>
          </a:ln>
        </p:spPr>
        <p:txBody>
          <a:bodyPr wrap="square" rtlCol="0">
            <a:spAutoFit/>
          </a:bodyPr>
          <a:lstStyle/>
          <a:p>
            <a:r>
              <a:rPr lang="en-GB" sz="1050" dirty="0"/>
              <a:t>Menu Bar 1B – This has been called ‘1B’ because the Menu Bar will change after the user has successfully LOGGED IN – therefore, it will not display ‘our menu’ or ‘pricing’ or etc. page links</a:t>
            </a:r>
          </a:p>
          <a:p>
            <a:r>
              <a:rPr lang="en-GB" sz="1050" dirty="0"/>
              <a:t>Instead, this ‘1B’ version of Menu Bar will Display (In Order, Left to Right):</a:t>
            </a:r>
          </a:p>
          <a:p>
            <a:pPr marL="171450" indent="-171450">
              <a:buFontTx/>
              <a:buChar char="-"/>
            </a:pPr>
            <a:r>
              <a:rPr lang="en-GB" sz="1050" dirty="0"/>
              <a:t>Order Now </a:t>
            </a:r>
          </a:p>
          <a:p>
            <a:pPr marL="171450" indent="-171450">
              <a:buFontTx/>
              <a:buChar char="-"/>
            </a:pPr>
            <a:r>
              <a:rPr lang="en-GB" sz="1050" dirty="0"/>
              <a:t>‘How It works’</a:t>
            </a:r>
          </a:p>
        </p:txBody>
      </p:sp>
      <p:sp>
        <p:nvSpPr>
          <p:cNvPr id="12" name="Title 1">
            <a:extLst>
              <a:ext uri="{FF2B5EF4-FFF2-40B4-BE49-F238E27FC236}">
                <a16:creationId xmlns:a16="http://schemas.microsoft.com/office/drawing/2014/main" id="{B7D7B220-5B29-3148-8CA1-E448375338A8}"/>
              </a:ext>
            </a:extLst>
          </p:cNvPr>
          <p:cNvSpPr>
            <a:spLocks noGrp="1"/>
          </p:cNvSpPr>
          <p:nvPr>
            <p:ph type="title"/>
          </p:nvPr>
        </p:nvSpPr>
        <p:spPr>
          <a:xfrm>
            <a:off x="838199" y="365126"/>
            <a:ext cx="5435569" cy="647886"/>
          </a:xfrm>
        </p:spPr>
        <p:txBody>
          <a:bodyPr anchor="t">
            <a:normAutofit/>
          </a:bodyPr>
          <a:lstStyle/>
          <a:p>
            <a:r>
              <a:rPr lang="en-GB" sz="3200" dirty="0"/>
              <a:t>My Account – ‘My Orders’</a:t>
            </a:r>
          </a:p>
        </p:txBody>
      </p:sp>
      <p:sp>
        <p:nvSpPr>
          <p:cNvPr id="14" name="TextBox 13">
            <a:extLst>
              <a:ext uri="{FF2B5EF4-FFF2-40B4-BE49-F238E27FC236}">
                <a16:creationId xmlns:a16="http://schemas.microsoft.com/office/drawing/2014/main" id="{820DF639-6D5C-144E-B1F3-8702CC66D89A}"/>
              </a:ext>
            </a:extLst>
          </p:cNvPr>
          <p:cNvSpPr txBox="1"/>
          <p:nvPr/>
        </p:nvSpPr>
        <p:spPr>
          <a:xfrm>
            <a:off x="5456382" y="2875002"/>
            <a:ext cx="1279235" cy="369332"/>
          </a:xfrm>
          <a:prstGeom prst="rect">
            <a:avLst/>
          </a:prstGeom>
          <a:noFill/>
          <a:ln w="38100">
            <a:solidFill>
              <a:srgbClr val="FF0000"/>
            </a:solidFill>
          </a:ln>
        </p:spPr>
        <p:txBody>
          <a:bodyPr wrap="square" rtlCol="0">
            <a:spAutoFit/>
          </a:bodyPr>
          <a:lstStyle/>
          <a:p>
            <a:endParaRPr lang="en-GB" dirty="0">
              <a:solidFill>
                <a:srgbClr val="7030A0"/>
              </a:solidFill>
            </a:endParaRPr>
          </a:p>
        </p:txBody>
      </p:sp>
      <p:cxnSp>
        <p:nvCxnSpPr>
          <p:cNvPr id="15" name="Straight Arrow Connector 14">
            <a:extLst>
              <a:ext uri="{FF2B5EF4-FFF2-40B4-BE49-F238E27FC236}">
                <a16:creationId xmlns:a16="http://schemas.microsoft.com/office/drawing/2014/main" id="{DD355C75-784A-8B4D-907E-C89BAB2216BF}"/>
              </a:ext>
            </a:extLst>
          </p:cNvPr>
          <p:cNvCxnSpPr>
            <a:cxnSpLocks/>
          </p:cNvCxnSpPr>
          <p:nvPr/>
        </p:nvCxnSpPr>
        <p:spPr>
          <a:xfrm flipH="1">
            <a:off x="1985818" y="3070575"/>
            <a:ext cx="3470565" cy="13351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B442DD-4134-2C40-987D-39E641161704}"/>
              </a:ext>
            </a:extLst>
          </p:cNvPr>
          <p:cNvSpPr txBox="1"/>
          <p:nvPr/>
        </p:nvSpPr>
        <p:spPr>
          <a:xfrm>
            <a:off x="208973" y="3914295"/>
            <a:ext cx="1534975" cy="2862322"/>
          </a:xfrm>
          <a:prstGeom prst="rect">
            <a:avLst/>
          </a:prstGeom>
          <a:noFill/>
          <a:ln>
            <a:solidFill>
              <a:schemeClr val="tx1"/>
            </a:solidFill>
          </a:ln>
        </p:spPr>
        <p:txBody>
          <a:bodyPr wrap="square" rtlCol="0">
            <a:spAutoFit/>
          </a:bodyPr>
          <a:lstStyle/>
          <a:p>
            <a:r>
              <a:rPr lang="en-GB" sz="1200" dirty="0"/>
              <a:t>'Active Orders’ </a:t>
            </a:r>
          </a:p>
          <a:p>
            <a:r>
              <a:rPr lang="en-GB" sz="1200" dirty="0"/>
              <a:t>Brief Outline of their recent order that hasn’t yet been delivered. Information displayed in table format:</a:t>
            </a:r>
          </a:p>
          <a:p>
            <a:pPr marL="171450" indent="-171450">
              <a:buFontTx/>
              <a:buChar char="-"/>
            </a:pPr>
            <a:r>
              <a:rPr lang="en-GB" sz="1200" dirty="0"/>
              <a:t>Order ID</a:t>
            </a:r>
          </a:p>
          <a:p>
            <a:pPr marL="171450" indent="-171450">
              <a:buFontTx/>
              <a:buChar char="-"/>
            </a:pPr>
            <a:r>
              <a:rPr lang="en-GB" sz="1200" dirty="0"/>
              <a:t>Description of order</a:t>
            </a:r>
          </a:p>
          <a:p>
            <a:pPr marL="171450" indent="-171450">
              <a:buFontTx/>
              <a:buChar char="-"/>
            </a:pPr>
            <a:r>
              <a:rPr lang="en-GB" sz="1200" dirty="0"/>
              <a:t>Price</a:t>
            </a:r>
          </a:p>
          <a:p>
            <a:pPr marL="171450" indent="-171450">
              <a:buFontTx/>
              <a:buChar char="-"/>
            </a:pPr>
            <a:r>
              <a:rPr lang="en-GB" sz="1200" dirty="0"/>
              <a:t>Estimated Time of Delivery</a:t>
            </a:r>
          </a:p>
          <a:p>
            <a:pPr marL="171450" indent="-171450">
              <a:buFontTx/>
              <a:buChar char="-"/>
            </a:pPr>
            <a:r>
              <a:rPr lang="en-GB" sz="1200" dirty="0"/>
              <a:t>Address for Delivery</a:t>
            </a:r>
          </a:p>
        </p:txBody>
      </p:sp>
      <p:sp>
        <p:nvSpPr>
          <p:cNvPr id="19" name="TextBox 18">
            <a:extLst>
              <a:ext uri="{FF2B5EF4-FFF2-40B4-BE49-F238E27FC236}">
                <a16:creationId xmlns:a16="http://schemas.microsoft.com/office/drawing/2014/main" id="{6171747A-65F4-1445-98E3-C66AEFEFDBBF}"/>
              </a:ext>
            </a:extLst>
          </p:cNvPr>
          <p:cNvSpPr txBox="1"/>
          <p:nvPr/>
        </p:nvSpPr>
        <p:spPr>
          <a:xfrm>
            <a:off x="5456382" y="4095808"/>
            <a:ext cx="1279235" cy="369332"/>
          </a:xfrm>
          <a:prstGeom prst="rect">
            <a:avLst/>
          </a:prstGeom>
          <a:noFill/>
          <a:ln w="38100">
            <a:solidFill>
              <a:srgbClr val="FF0000"/>
            </a:solidFill>
          </a:ln>
        </p:spPr>
        <p:txBody>
          <a:bodyPr wrap="square" rtlCol="0">
            <a:spAutoFit/>
          </a:bodyPr>
          <a:lstStyle/>
          <a:p>
            <a:endParaRPr lang="en-GB" dirty="0">
              <a:solidFill>
                <a:srgbClr val="7030A0"/>
              </a:solidFill>
            </a:endParaRPr>
          </a:p>
        </p:txBody>
      </p:sp>
      <p:cxnSp>
        <p:nvCxnSpPr>
          <p:cNvPr id="20" name="Straight Arrow Connector 19">
            <a:extLst>
              <a:ext uri="{FF2B5EF4-FFF2-40B4-BE49-F238E27FC236}">
                <a16:creationId xmlns:a16="http://schemas.microsoft.com/office/drawing/2014/main" id="{217CE72E-F42E-D143-AE7B-E91CFD721880}"/>
              </a:ext>
            </a:extLst>
          </p:cNvPr>
          <p:cNvCxnSpPr>
            <a:cxnSpLocks/>
          </p:cNvCxnSpPr>
          <p:nvPr/>
        </p:nvCxnSpPr>
        <p:spPr>
          <a:xfrm flipV="1">
            <a:off x="6736198" y="3816089"/>
            <a:ext cx="3469984" cy="4643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B72D99-9E9C-D149-87E0-F84FC8A3DCF2}"/>
              </a:ext>
            </a:extLst>
          </p:cNvPr>
          <p:cNvSpPr txBox="1"/>
          <p:nvPr/>
        </p:nvSpPr>
        <p:spPr>
          <a:xfrm>
            <a:off x="10206182" y="2825948"/>
            <a:ext cx="1911927" cy="4524315"/>
          </a:xfrm>
          <a:prstGeom prst="rect">
            <a:avLst/>
          </a:prstGeom>
          <a:noFill/>
          <a:ln>
            <a:solidFill>
              <a:schemeClr val="tx1"/>
            </a:solidFill>
          </a:ln>
        </p:spPr>
        <p:txBody>
          <a:bodyPr wrap="square" rtlCol="0">
            <a:spAutoFit/>
          </a:bodyPr>
          <a:lstStyle/>
          <a:p>
            <a:r>
              <a:rPr lang="en-GB" sz="1200" dirty="0"/>
              <a:t>‘Completed Orders’ </a:t>
            </a:r>
          </a:p>
          <a:p>
            <a:r>
              <a:rPr lang="en-GB" sz="1200" dirty="0"/>
              <a:t>These are all of the customer’s orders that we have delivered. Information displayed in table format:</a:t>
            </a:r>
          </a:p>
          <a:p>
            <a:pPr marL="171450" indent="-171450">
              <a:buFontTx/>
              <a:buChar char="-"/>
            </a:pPr>
            <a:r>
              <a:rPr lang="en-GB" sz="1200" dirty="0"/>
              <a:t>Order ID</a:t>
            </a:r>
          </a:p>
          <a:p>
            <a:pPr marL="171450" indent="-171450">
              <a:buFontTx/>
              <a:buChar char="-"/>
            </a:pPr>
            <a:r>
              <a:rPr lang="en-GB" sz="1200" dirty="0"/>
              <a:t>Order Description</a:t>
            </a:r>
          </a:p>
          <a:p>
            <a:pPr marL="171450" indent="-171450">
              <a:buFontTx/>
              <a:buChar char="-"/>
            </a:pPr>
            <a:r>
              <a:rPr lang="en-GB" sz="1200" dirty="0"/>
              <a:t>Price</a:t>
            </a:r>
          </a:p>
          <a:p>
            <a:pPr marL="171450" indent="-171450">
              <a:buFontTx/>
              <a:buChar char="-"/>
            </a:pPr>
            <a:r>
              <a:rPr lang="en-GB" sz="1200" dirty="0"/>
              <a:t>Date of Delivery</a:t>
            </a:r>
          </a:p>
          <a:p>
            <a:pPr marL="171450" indent="-171450">
              <a:buFontTx/>
              <a:buChar char="-"/>
            </a:pPr>
            <a:endParaRPr lang="en-GB" sz="1200" dirty="0"/>
          </a:p>
          <a:p>
            <a:pPr marL="171450" indent="-171450">
              <a:buFontTx/>
              <a:buChar char="-"/>
            </a:pPr>
            <a:endParaRPr lang="en-GB" sz="1200" dirty="0"/>
          </a:p>
          <a:p>
            <a:pPr marL="171450" indent="-171450">
              <a:buFontTx/>
              <a:buChar char="-"/>
            </a:pPr>
            <a:r>
              <a:rPr lang="en-GB" sz="1200" dirty="0"/>
              <a:t>** If a customer has previously made an order with us; this </a:t>
            </a:r>
            <a:r>
              <a:rPr lang="en-GB" sz="1200" dirty="0" err="1"/>
              <a:t>‘Re</a:t>
            </a:r>
            <a:r>
              <a:rPr lang="en-GB" sz="1200" dirty="0"/>
              <a:t>-order’ Button will be next to each row of orders:</a:t>
            </a:r>
          </a:p>
          <a:p>
            <a:pPr marL="171450" indent="-171450">
              <a:buFontTx/>
              <a:buChar char="-"/>
            </a:pPr>
            <a:endParaRPr lang="en-GB" sz="1200" dirty="0"/>
          </a:p>
          <a:p>
            <a:r>
              <a:rPr lang="en-GB" sz="1200" dirty="0"/>
              <a:t>NOTE: This ‘re-order’ button, will allow the user to reorder the same meal. If customer has made no orders before, these buttons are invisible. </a:t>
            </a:r>
          </a:p>
        </p:txBody>
      </p:sp>
      <p:sp>
        <p:nvSpPr>
          <p:cNvPr id="28" name="TextBox 27">
            <a:extLst>
              <a:ext uri="{FF2B5EF4-FFF2-40B4-BE49-F238E27FC236}">
                <a16:creationId xmlns:a16="http://schemas.microsoft.com/office/drawing/2014/main" id="{346898EF-9E93-7045-B132-AB92D1242C3C}"/>
              </a:ext>
            </a:extLst>
          </p:cNvPr>
          <p:cNvSpPr txBox="1"/>
          <p:nvPr/>
        </p:nvSpPr>
        <p:spPr>
          <a:xfrm>
            <a:off x="8436266" y="4344702"/>
            <a:ext cx="1298861" cy="822573"/>
          </a:xfrm>
          <a:prstGeom prst="rect">
            <a:avLst/>
          </a:prstGeom>
          <a:noFill/>
          <a:ln w="38100">
            <a:solidFill>
              <a:srgbClr val="FF0000"/>
            </a:solidFill>
          </a:ln>
        </p:spPr>
        <p:txBody>
          <a:bodyPr wrap="square" rtlCol="0">
            <a:spAutoFit/>
          </a:bodyPr>
          <a:lstStyle/>
          <a:p>
            <a:endParaRPr lang="en-GB" dirty="0">
              <a:solidFill>
                <a:srgbClr val="7030A0"/>
              </a:solidFill>
            </a:endParaRPr>
          </a:p>
        </p:txBody>
      </p:sp>
      <p:cxnSp>
        <p:nvCxnSpPr>
          <p:cNvPr id="29" name="Straight Arrow Connector 28">
            <a:extLst>
              <a:ext uri="{FF2B5EF4-FFF2-40B4-BE49-F238E27FC236}">
                <a16:creationId xmlns:a16="http://schemas.microsoft.com/office/drawing/2014/main" id="{0D1C185E-66FB-534D-97F3-67EC9951D900}"/>
              </a:ext>
            </a:extLst>
          </p:cNvPr>
          <p:cNvCxnSpPr>
            <a:cxnSpLocks/>
            <a:endCxn id="23" idx="1"/>
          </p:cNvCxnSpPr>
          <p:nvPr/>
        </p:nvCxnSpPr>
        <p:spPr>
          <a:xfrm>
            <a:off x="9735127" y="4618749"/>
            <a:ext cx="471055" cy="46935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AA1B7A8-B565-6447-B259-D74725EE8E44}"/>
              </a:ext>
            </a:extLst>
          </p:cNvPr>
          <p:cNvSpPr txBox="1"/>
          <p:nvPr/>
        </p:nvSpPr>
        <p:spPr>
          <a:xfrm>
            <a:off x="3486730" y="5745473"/>
            <a:ext cx="4872179" cy="830997"/>
          </a:xfrm>
          <a:prstGeom prst="rect">
            <a:avLst/>
          </a:prstGeom>
          <a:noFill/>
          <a:ln>
            <a:solidFill>
              <a:schemeClr val="tx1"/>
            </a:solidFill>
          </a:ln>
        </p:spPr>
        <p:txBody>
          <a:bodyPr wrap="square" rtlCol="0">
            <a:spAutoFit/>
          </a:bodyPr>
          <a:lstStyle/>
          <a:p>
            <a:r>
              <a:rPr lang="en-GB" sz="1200" dirty="0"/>
              <a:t>**NOTE: This section contains ‘Order ID’ – therefore this  website needs to be able to generate unique ID reference numbers for each order’s of our customers – that we can use to track orders (much like Amazon or </a:t>
            </a:r>
            <a:r>
              <a:rPr lang="en-GB" sz="1200" dirty="0" err="1"/>
              <a:t>Ebay</a:t>
            </a:r>
            <a:r>
              <a:rPr lang="en-GB" sz="1200" dirty="0"/>
              <a:t> shipping). </a:t>
            </a:r>
          </a:p>
        </p:txBody>
      </p:sp>
      <p:sp>
        <p:nvSpPr>
          <p:cNvPr id="36" name="TextBox 35">
            <a:extLst>
              <a:ext uri="{FF2B5EF4-FFF2-40B4-BE49-F238E27FC236}">
                <a16:creationId xmlns:a16="http://schemas.microsoft.com/office/drawing/2014/main" id="{FDC80DBA-D433-5245-A8F2-FE7677A4E8A9}"/>
              </a:ext>
            </a:extLst>
          </p:cNvPr>
          <p:cNvSpPr txBox="1"/>
          <p:nvPr/>
        </p:nvSpPr>
        <p:spPr>
          <a:xfrm>
            <a:off x="4236031" y="2418791"/>
            <a:ext cx="1279235" cy="369332"/>
          </a:xfrm>
          <a:prstGeom prst="rect">
            <a:avLst/>
          </a:prstGeom>
          <a:noFill/>
          <a:ln w="38100">
            <a:solidFill>
              <a:srgbClr val="FF0000"/>
            </a:solidFill>
          </a:ln>
        </p:spPr>
        <p:txBody>
          <a:bodyPr wrap="square" rtlCol="0">
            <a:spAutoFit/>
          </a:bodyPr>
          <a:lstStyle/>
          <a:p>
            <a:endParaRPr lang="en-GB" dirty="0">
              <a:solidFill>
                <a:srgbClr val="7030A0"/>
              </a:solidFill>
            </a:endParaRPr>
          </a:p>
        </p:txBody>
      </p:sp>
      <p:cxnSp>
        <p:nvCxnSpPr>
          <p:cNvPr id="37" name="Straight Arrow Connector 36">
            <a:extLst>
              <a:ext uri="{FF2B5EF4-FFF2-40B4-BE49-F238E27FC236}">
                <a16:creationId xmlns:a16="http://schemas.microsoft.com/office/drawing/2014/main" id="{855C7FCC-2C6C-844E-AC91-4FE38154A923}"/>
              </a:ext>
            </a:extLst>
          </p:cNvPr>
          <p:cNvCxnSpPr>
            <a:cxnSpLocks/>
          </p:cNvCxnSpPr>
          <p:nvPr/>
        </p:nvCxnSpPr>
        <p:spPr>
          <a:xfrm flipH="1">
            <a:off x="1743948" y="2603459"/>
            <a:ext cx="2503629" cy="3570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C012B2B-1867-BA49-8267-494C4A74F998}"/>
              </a:ext>
            </a:extLst>
          </p:cNvPr>
          <p:cNvSpPr txBox="1"/>
          <p:nvPr/>
        </p:nvSpPr>
        <p:spPr>
          <a:xfrm>
            <a:off x="204166" y="2729037"/>
            <a:ext cx="1534975" cy="830997"/>
          </a:xfrm>
          <a:prstGeom prst="rect">
            <a:avLst/>
          </a:prstGeom>
          <a:noFill/>
          <a:ln>
            <a:solidFill>
              <a:schemeClr val="tx1"/>
            </a:solidFill>
          </a:ln>
        </p:spPr>
        <p:txBody>
          <a:bodyPr wrap="square" rtlCol="0">
            <a:spAutoFit/>
          </a:bodyPr>
          <a:lstStyle/>
          <a:p>
            <a:r>
              <a:rPr lang="en-GB" sz="1200" dirty="0"/>
              <a:t>Simple button that links the user to the ‘Order Meals’ process</a:t>
            </a:r>
          </a:p>
        </p:txBody>
      </p:sp>
      <p:cxnSp>
        <p:nvCxnSpPr>
          <p:cNvPr id="43" name="Straight Arrow Connector 42">
            <a:extLst>
              <a:ext uri="{FF2B5EF4-FFF2-40B4-BE49-F238E27FC236}">
                <a16:creationId xmlns:a16="http://schemas.microsoft.com/office/drawing/2014/main" id="{B727BFEF-3DAB-584D-A198-ED152F70ABF0}"/>
              </a:ext>
            </a:extLst>
          </p:cNvPr>
          <p:cNvCxnSpPr>
            <a:cxnSpLocks/>
          </p:cNvCxnSpPr>
          <p:nvPr/>
        </p:nvCxnSpPr>
        <p:spPr>
          <a:xfrm flipV="1">
            <a:off x="9851161" y="1643449"/>
            <a:ext cx="350214" cy="2875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85F071D-5CFC-844D-BC64-9110749B2DEE}"/>
              </a:ext>
            </a:extLst>
          </p:cNvPr>
          <p:cNvSpPr txBox="1"/>
          <p:nvPr/>
        </p:nvSpPr>
        <p:spPr>
          <a:xfrm>
            <a:off x="10203071" y="1355660"/>
            <a:ext cx="2562442" cy="1546577"/>
          </a:xfrm>
          <a:prstGeom prst="rect">
            <a:avLst/>
          </a:prstGeom>
          <a:noFill/>
          <a:ln>
            <a:solidFill>
              <a:schemeClr val="tx1"/>
            </a:solidFill>
          </a:ln>
        </p:spPr>
        <p:txBody>
          <a:bodyPr wrap="square" rtlCol="0">
            <a:spAutoFit/>
          </a:bodyPr>
          <a:lstStyle/>
          <a:p>
            <a:r>
              <a:rPr lang="en-GB" sz="1050" dirty="0"/>
              <a:t>Menu Bar 2B – Similar name change reason as above. This ‘2B’ version of Menu Bar will Display (In Order, Left to Right):</a:t>
            </a:r>
          </a:p>
          <a:p>
            <a:pPr marL="171450" indent="-171450">
              <a:buFontTx/>
              <a:buChar char="-"/>
            </a:pPr>
            <a:r>
              <a:rPr lang="en-GB" sz="1050" dirty="0"/>
              <a:t>‘Home’</a:t>
            </a:r>
          </a:p>
          <a:p>
            <a:pPr marL="171450" indent="-171450">
              <a:buFontTx/>
              <a:buChar char="-"/>
            </a:pPr>
            <a:r>
              <a:rPr lang="en-GB" sz="1050" dirty="0"/>
              <a:t>My Account (Drop-down Menu, containing: ‘My Orders’, ‘My Profile’,’</a:t>
            </a:r>
          </a:p>
          <a:p>
            <a:pPr marL="171450" indent="-171450">
              <a:buFontTx/>
              <a:buChar char="-"/>
            </a:pPr>
            <a:r>
              <a:rPr lang="en-GB" sz="1050" dirty="0"/>
              <a:t>Contact Us (Drop-down Menu, containing: FAQ)</a:t>
            </a:r>
          </a:p>
          <a:p>
            <a:pPr marL="171450" indent="-171450">
              <a:buFontTx/>
              <a:buChar char="-"/>
            </a:pPr>
            <a:r>
              <a:rPr lang="en-GB" sz="1050" dirty="0"/>
              <a:t>’Log Out’</a:t>
            </a:r>
          </a:p>
        </p:txBody>
      </p:sp>
      <p:sp>
        <p:nvSpPr>
          <p:cNvPr id="24" name="TextBox 23">
            <a:extLst>
              <a:ext uri="{FF2B5EF4-FFF2-40B4-BE49-F238E27FC236}">
                <a16:creationId xmlns:a16="http://schemas.microsoft.com/office/drawing/2014/main" id="{7D491024-DAFB-8045-B9A8-940E08180657}"/>
              </a:ext>
            </a:extLst>
          </p:cNvPr>
          <p:cNvSpPr txBox="1"/>
          <p:nvPr/>
        </p:nvSpPr>
        <p:spPr>
          <a:xfrm>
            <a:off x="5486051" y="1541712"/>
            <a:ext cx="1925648" cy="215444"/>
          </a:xfrm>
          <a:prstGeom prst="rect">
            <a:avLst/>
          </a:prstGeom>
          <a:noFill/>
          <a:ln w="41275">
            <a:solidFill>
              <a:srgbClr val="FF0000"/>
            </a:solidFill>
          </a:ln>
        </p:spPr>
        <p:txBody>
          <a:bodyPr wrap="square" rtlCol="0">
            <a:spAutoFit/>
          </a:bodyPr>
          <a:lstStyle/>
          <a:p>
            <a:r>
              <a:rPr lang="en-GB" sz="800" dirty="0"/>
              <a:t>Delivery Deadline: 1 HOUR 30 Minutes</a:t>
            </a:r>
          </a:p>
        </p:txBody>
      </p:sp>
    </p:spTree>
    <p:extLst>
      <p:ext uri="{BB962C8B-B14F-4D97-AF65-F5344CB8AC3E}">
        <p14:creationId xmlns:p14="http://schemas.microsoft.com/office/powerpoint/2010/main" val="3064266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7111FD-4E51-A24C-8BA2-467357B37B49}"/>
              </a:ext>
            </a:extLst>
          </p:cNvPr>
          <p:cNvPicPr>
            <a:picLocks noChangeAspect="1"/>
          </p:cNvPicPr>
          <p:nvPr/>
        </p:nvPicPr>
        <p:blipFill>
          <a:blip r:embed="rId2"/>
          <a:stretch>
            <a:fillRect/>
          </a:stretch>
        </p:blipFill>
        <p:spPr>
          <a:xfrm>
            <a:off x="3574472" y="1382608"/>
            <a:ext cx="6547427" cy="4179991"/>
          </a:xfrm>
          <a:prstGeom prst="rect">
            <a:avLst/>
          </a:prstGeom>
        </p:spPr>
      </p:pic>
      <p:cxnSp>
        <p:nvCxnSpPr>
          <p:cNvPr id="9" name="Straight Arrow Connector 8">
            <a:extLst>
              <a:ext uri="{FF2B5EF4-FFF2-40B4-BE49-F238E27FC236}">
                <a16:creationId xmlns:a16="http://schemas.microsoft.com/office/drawing/2014/main" id="{F387D63A-7507-6844-B19C-0CFFC89C3085}"/>
              </a:ext>
            </a:extLst>
          </p:cNvPr>
          <p:cNvCxnSpPr/>
          <p:nvPr/>
        </p:nvCxnSpPr>
        <p:spPr>
          <a:xfrm>
            <a:off x="8986058" y="4247804"/>
            <a:ext cx="1321724" cy="2660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E4DCFD8-BB10-C44E-AE53-DBA26781CE9C}"/>
              </a:ext>
            </a:extLst>
          </p:cNvPr>
          <p:cNvSpPr>
            <a:spLocks noGrp="1"/>
          </p:cNvSpPr>
          <p:nvPr>
            <p:ph type="title"/>
          </p:nvPr>
        </p:nvSpPr>
        <p:spPr>
          <a:xfrm>
            <a:off x="838199" y="365126"/>
            <a:ext cx="8147859" cy="647886"/>
          </a:xfrm>
        </p:spPr>
        <p:txBody>
          <a:bodyPr anchor="t">
            <a:normAutofit/>
          </a:bodyPr>
          <a:lstStyle/>
          <a:p>
            <a:r>
              <a:rPr lang="en-GB" sz="3200" dirty="0"/>
              <a:t>New Customer – Register Account: Part 1 </a:t>
            </a:r>
          </a:p>
        </p:txBody>
      </p:sp>
      <p:sp>
        <p:nvSpPr>
          <p:cNvPr id="11" name="TextBox 10">
            <a:extLst>
              <a:ext uri="{FF2B5EF4-FFF2-40B4-BE49-F238E27FC236}">
                <a16:creationId xmlns:a16="http://schemas.microsoft.com/office/drawing/2014/main" id="{807C2962-A1E9-854E-806B-532D5B715112}"/>
              </a:ext>
            </a:extLst>
          </p:cNvPr>
          <p:cNvSpPr txBox="1"/>
          <p:nvPr/>
        </p:nvSpPr>
        <p:spPr>
          <a:xfrm>
            <a:off x="10307782" y="4247804"/>
            <a:ext cx="2623127" cy="1954381"/>
          </a:xfrm>
          <a:prstGeom prst="rect">
            <a:avLst/>
          </a:prstGeom>
          <a:noFill/>
          <a:ln>
            <a:solidFill>
              <a:schemeClr val="tx1"/>
            </a:solidFill>
          </a:ln>
        </p:spPr>
        <p:txBody>
          <a:bodyPr wrap="square" rtlCol="0">
            <a:spAutoFit/>
          </a:bodyPr>
          <a:lstStyle/>
          <a:p>
            <a:r>
              <a:rPr lang="en-GB" sz="1100" dirty="0"/>
              <a:t>This is a simple error code. It will remain hidden until the user enters a Post Code that is outside our delivery range. This range will increase as our company gets bigger. Therefore this range value limit has to be easily editable by our Admins. </a:t>
            </a:r>
          </a:p>
          <a:p>
            <a:endParaRPr lang="en-GB" sz="1100" dirty="0"/>
          </a:p>
          <a:p>
            <a:r>
              <a:rPr lang="en-GB" sz="1100" dirty="0"/>
              <a:t>Initially the range is anything inside 5 mile radius of Dundee City, Scotland town centre. Anything outside of here, we cannot deliver to them.</a:t>
            </a:r>
          </a:p>
        </p:txBody>
      </p:sp>
      <p:sp>
        <p:nvSpPr>
          <p:cNvPr id="12" name="TextBox 11">
            <a:extLst>
              <a:ext uri="{FF2B5EF4-FFF2-40B4-BE49-F238E27FC236}">
                <a16:creationId xmlns:a16="http://schemas.microsoft.com/office/drawing/2014/main" id="{B69D16C5-33F6-964C-B3EE-E90825776631}"/>
              </a:ext>
            </a:extLst>
          </p:cNvPr>
          <p:cNvSpPr txBox="1"/>
          <p:nvPr/>
        </p:nvSpPr>
        <p:spPr>
          <a:xfrm>
            <a:off x="10187709" y="1295400"/>
            <a:ext cx="1708727" cy="1384995"/>
          </a:xfrm>
          <a:prstGeom prst="rect">
            <a:avLst/>
          </a:prstGeom>
          <a:noFill/>
          <a:ln>
            <a:solidFill>
              <a:schemeClr val="tx1"/>
            </a:solidFill>
          </a:ln>
        </p:spPr>
        <p:txBody>
          <a:bodyPr wrap="square" rtlCol="0">
            <a:spAutoFit/>
          </a:bodyPr>
          <a:lstStyle/>
          <a:p>
            <a:r>
              <a:rPr lang="en-GB" sz="1200" dirty="0"/>
              <a:t>Simple Email Account Registration Page. An email will be sent to the users email address following registration asking to confirm registration.  </a:t>
            </a:r>
          </a:p>
        </p:txBody>
      </p:sp>
      <p:sp>
        <p:nvSpPr>
          <p:cNvPr id="13" name="Rectangle 12">
            <a:extLst>
              <a:ext uri="{FF2B5EF4-FFF2-40B4-BE49-F238E27FC236}">
                <a16:creationId xmlns:a16="http://schemas.microsoft.com/office/drawing/2014/main" id="{72652A32-A3C7-4B4C-9FE2-BA0AD00AE9BE}"/>
              </a:ext>
            </a:extLst>
          </p:cNvPr>
          <p:cNvSpPr/>
          <p:nvPr/>
        </p:nvSpPr>
        <p:spPr>
          <a:xfrm>
            <a:off x="5726545" y="4428260"/>
            <a:ext cx="2066865" cy="5000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F0382021-AA23-2A4C-BE8D-2803D4B49F10}"/>
              </a:ext>
            </a:extLst>
          </p:cNvPr>
          <p:cNvCxnSpPr>
            <a:cxnSpLocks/>
          </p:cNvCxnSpPr>
          <p:nvPr/>
        </p:nvCxnSpPr>
        <p:spPr>
          <a:xfrm flipH="1" flipV="1">
            <a:off x="3434887" y="3454400"/>
            <a:ext cx="2291659" cy="119149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AD99ECD-7C5E-F746-BA64-9B9B61589A1B}"/>
              </a:ext>
            </a:extLst>
          </p:cNvPr>
          <p:cNvSpPr txBox="1"/>
          <p:nvPr/>
        </p:nvSpPr>
        <p:spPr>
          <a:xfrm>
            <a:off x="811760" y="1277760"/>
            <a:ext cx="2623127" cy="5339923"/>
          </a:xfrm>
          <a:prstGeom prst="rect">
            <a:avLst/>
          </a:prstGeom>
          <a:solidFill>
            <a:schemeClr val="bg1"/>
          </a:solidFill>
          <a:ln>
            <a:solidFill>
              <a:schemeClr val="tx1"/>
            </a:solidFill>
          </a:ln>
        </p:spPr>
        <p:txBody>
          <a:bodyPr wrap="square" rtlCol="0">
            <a:spAutoFit/>
          </a:bodyPr>
          <a:lstStyle/>
          <a:p>
            <a:r>
              <a:rPr lang="en-GB" sz="1100" dirty="0"/>
              <a:t>This is a toggle button. </a:t>
            </a:r>
          </a:p>
          <a:p>
            <a:endParaRPr lang="en-GB" sz="1100" dirty="0"/>
          </a:p>
          <a:p>
            <a:r>
              <a:rPr lang="en-GB" sz="1100" dirty="0"/>
              <a:t>The user will either select ‘Express Sign Up’ or ‘Advanced Sign Up’. </a:t>
            </a:r>
          </a:p>
          <a:p>
            <a:endParaRPr lang="en-GB" sz="1100" dirty="0"/>
          </a:p>
          <a:p>
            <a:r>
              <a:rPr lang="en-GB" sz="1100" dirty="0"/>
              <a:t>Express Sign Up:</a:t>
            </a:r>
          </a:p>
          <a:p>
            <a:endParaRPr lang="en-GB" sz="1100" dirty="0"/>
          </a:p>
          <a:p>
            <a:pPr marL="171450" indent="-171450">
              <a:buFontTx/>
              <a:buChar char="-"/>
            </a:pPr>
            <a:r>
              <a:rPr lang="en-GB" sz="1100" dirty="0"/>
              <a:t>Recommended for customers who want a fast and simple registration process – e.g. people new to gym/ fitness. </a:t>
            </a:r>
          </a:p>
          <a:p>
            <a:pPr marL="171450" indent="-171450">
              <a:buFontTx/>
              <a:buChar char="-"/>
            </a:pPr>
            <a:endParaRPr lang="en-GB" sz="1100" dirty="0"/>
          </a:p>
          <a:p>
            <a:r>
              <a:rPr lang="en-GB" sz="1100" dirty="0"/>
              <a:t>Advanced Sign Up:</a:t>
            </a:r>
          </a:p>
          <a:p>
            <a:endParaRPr lang="en-GB" sz="1100" dirty="0"/>
          </a:p>
          <a:p>
            <a:r>
              <a:rPr lang="en-GB" sz="1100" dirty="0"/>
              <a:t>Requires more time and we there are more details required to enter. Recommended for athletes, experienced gym or individuals with Personal Trainers. </a:t>
            </a:r>
          </a:p>
          <a:p>
            <a:endParaRPr lang="en-GB" sz="1100" dirty="0"/>
          </a:p>
          <a:p>
            <a:endParaRPr lang="en-GB" sz="1100" dirty="0"/>
          </a:p>
          <a:p>
            <a:r>
              <a:rPr lang="en-GB" sz="1100" dirty="0"/>
              <a:t>**NOTE:</a:t>
            </a:r>
          </a:p>
          <a:p>
            <a:r>
              <a:rPr lang="en-GB" sz="1100" dirty="0"/>
              <a:t>The registration process which follows and details that we ask the user changes depending on WHICH OPTION THE USER SLEECTS. NOTE *** The User will have the option to switch their account from ‘Express’ to ‘Advanced’ after Registration and enter more details into their profile. </a:t>
            </a:r>
          </a:p>
          <a:p>
            <a:endParaRPr lang="en-GB" sz="1100" dirty="0"/>
          </a:p>
          <a:p>
            <a:r>
              <a:rPr lang="en-GB" sz="1100" dirty="0"/>
              <a:t>This needs to be explained to the user at this stage. Simple text is enough.   </a:t>
            </a:r>
          </a:p>
        </p:txBody>
      </p:sp>
      <p:sp>
        <p:nvSpPr>
          <p:cNvPr id="19" name="Rectangle 18">
            <a:extLst>
              <a:ext uri="{FF2B5EF4-FFF2-40B4-BE49-F238E27FC236}">
                <a16:creationId xmlns:a16="http://schemas.microsoft.com/office/drawing/2014/main" id="{4AF854BB-6077-8945-90C3-56C00BF1F300}"/>
              </a:ext>
            </a:extLst>
          </p:cNvPr>
          <p:cNvSpPr/>
          <p:nvPr/>
        </p:nvSpPr>
        <p:spPr>
          <a:xfrm>
            <a:off x="6276109" y="5062580"/>
            <a:ext cx="937491" cy="23909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Straight Arrow Connector 19">
            <a:extLst>
              <a:ext uri="{FF2B5EF4-FFF2-40B4-BE49-F238E27FC236}">
                <a16:creationId xmlns:a16="http://schemas.microsoft.com/office/drawing/2014/main" id="{DEB6BCAB-321E-5E42-8E72-3F10C7E7CFF5}"/>
              </a:ext>
            </a:extLst>
          </p:cNvPr>
          <p:cNvCxnSpPr>
            <a:cxnSpLocks/>
            <a:stCxn id="19" idx="2"/>
          </p:cNvCxnSpPr>
          <p:nvPr/>
        </p:nvCxnSpPr>
        <p:spPr>
          <a:xfrm flipH="1">
            <a:off x="6744854" y="5301673"/>
            <a:ext cx="1" cy="600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2967C0A-A361-BA4A-8B77-CE77108AA23A}"/>
              </a:ext>
            </a:extLst>
          </p:cNvPr>
          <p:cNvSpPr txBox="1"/>
          <p:nvPr/>
        </p:nvSpPr>
        <p:spPr>
          <a:xfrm>
            <a:off x="5676838" y="5902140"/>
            <a:ext cx="2641951" cy="938719"/>
          </a:xfrm>
          <a:prstGeom prst="rect">
            <a:avLst/>
          </a:prstGeom>
          <a:noFill/>
          <a:ln>
            <a:solidFill>
              <a:schemeClr val="tx1"/>
            </a:solidFill>
          </a:ln>
        </p:spPr>
        <p:txBody>
          <a:bodyPr wrap="square" rtlCol="0">
            <a:spAutoFit/>
          </a:bodyPr>
          <a:lstStyle/>
          <a:p>
            <a:r>
              <a:rPr lang="en-GB" sz="1100" dirty="0"/>
              <a:t>This button is inactive until the user has entered all details. Once account registration is successful and user clicks this – they are linked to either ‘Registration – Advanced’ or ‘Registration – Express’</a:t>
            </a:r>
          </a:p>
        </p:txBody>
      </p:sp>
      <p:pic>
        <p:nvPicPr>
          <p:cNvPr id="24" name="Picture 23">
            <a:extLst>
              <a:ext uri="{FF2B5EF4-FFF2-40B4-BE49-F238E27FC236}">
                <a16:creationId xmlns:a16="http://schemas.microsoft.com/office/drawing/2014/main" id="{EDCD1BD6-D50F-BD42-9DEA-90A74666258B}"/>
              </a:ext>
            </a:extLst>
          </p:cNvPr>
          <p:cNvPicPr>
            <a:picLocks noChangeAspect="1"/>
          </p:cNvPicPr>
          <p:nvPr/>
        </p:nvPicPr>
        <p:blipFill>
          <a:blip r:embed="rId3"/>
          <a:stretch>
            <a:fillRect/>
          </a:stretch>
        </p:blipFill>
        <p:spPr>
          <a:xfrm>
            <a:off x="3795931" y="1490328"/>
            <a:ext cx="413879" cy="387437"/>
          </a:xfrm>
          <a:prstGeom prst="rect">
            <a:avLst/>
          </a:prstGeom>
        </p:spPr>
      </p:pic>
      <p:sp>
        <p:nvSpPr>
          <p:cNvPr id="25" name="TextBox 24">
            <a:extLst>
              <a:ext uri="{FF2B5EF4-FFF2-40B4-BE49-F238E27FC236}">
                <a16:creationId xmlns:a16="http://schemas.microsoft.com/office/drawing/2014/main" id="{82A95594-C6A3-194F-A3A9-5F37F9979D6E}"/>
              </a:ext>
            </a:extLst>
          </p:cNvPr>
          <p:cNvSpPr txBox="1"/>
          <p:nvPr/>
        </p:nvSpPr>
        <p:spPr>
          <a:xfrm>
            <a:off x="8180810" y="1468603"/>
            <a:ext cx="1730375" cy="307777"/>
          </a:xfrm>
          <a:prstGeom prst="rect">
            <a:avLst/>
          </a:prstGeom>
          <a:noFill/>
          <a:ln w="38100">
            <a:solidFill>
              <a:schemeClr val="tx1"/>
            </a:solidFill>
          </a:ln>
        </p:spPr>
        <p:txBody>
          <a:bodyPr wrap="square" rtlCol="0">
            <a:spAutoFit/>
          </a:bodyPr>
          <a:lstStyle/>
          <a:p>
            <a:r>
              <a:rPr lang="en-GB" sz="1400" dirty="0">
                <a:solidFill>
                  <a:srgbClr val="7030A0"/>
                </a:solidFill>
              </a:rPr>
              <a:t>Menu Bar 2A</a:t>
            </a:r>
          </a:p>
        </p:txBody>
      </p:sp>
      <p:sp>
        <p:nvSpPr>
          <p:cNvPr id="26" name="TextBox 25">
            <a:extLst>
              <a:ext uri="{FF2B5EF4-FFF2-40B4-BE49-F238E27FC236}">
                <a16:creationId xmlns:a16="http://schemas.microsoft.com/office/drawing/2014/main" id="{139FFF8D-6833-C649-924F-A3A2FB50DE57}"/>
              </a:ext>
            </a:extLst>
          </p:cNvPr>
          <p:cNvSpPr txBox="1"/>
          <p:nvPr/>
        </p:nvSpPr>
        <p:spPr>
          <a:xfrm>
            <a:off x="4449654" y="1490328"/>
            <a:ext cx="1227184" cy="307777"/>
          </a:xfrm>
          <a:prstGeom prst="rect">
            <a:avLst/>
          </a:prstGeom>
          <a:noFill/>
          <a:ln w="38100">
            <a:solidFill>
              <a:schemeClr val="tx1"/>
            </a:solidFill>
          </a:ln>
        </p:spPr>
        <p:txBody>
          <a:bodyPr wrap="square" rtlCol="0">
            <a:spAutoFit/>
          </a:bodyPr>
          <a:lstStyle/>
          <a:p>
            <a:r>
              <a:rPr lang="en-GB" sz="1400" dirty="0">
                <a:solidFill>
                  <a:srgbClr val="7030A0"/>
                </a:solidFill>
              </a:rPr>
              <a:t>Menu Bar 1A </a:t>
            </a:r>
          </a:p>
        </p:txBody>
      </p:sp>
      <p:sp>
        <p:nvSpPr>
          <p:cNvPr id="17" name="TextBox 16">
            <a:extLst>
              <a:ext uri="{FF2B5EF4-FFF2-40B4-BE49-F238E27FC236}">
                <a16:creationId xmlns:a16="http://schemas.microsoft.com/office/drawing/2014/main" id="{E79E289D-504E-4444-8672-B6ADAEEFBB03}"/>
              </a:ext>
            </a:extLst>
          </p:cNvPr>
          <p:cNvSpPr txBox="1"/>
          <p:nvPr/>
        </p:nvSpPr>
        <p:spPr>
          <a:xfrm>
            <a:off x="5966000" y="1468603"/>
            <a:ext cx="1925648" cy="215444"/>
          </a:xfrm>
          <a:prstGeom prst="rect">
            <a:avLst/>
          </a:prstGeom>
          <a:noFill/>
          <a:ln w="41275">
            <a:solidFill>
              <a:srgbClr val="FF0000"/>
            </a:solidFill>
          </a:ln>
        </p:spPr>
        <p:txBody>
          <a:bodyPr wrap="square" rtlCol="0">
            <a:spAutoFit/>
          </a:bodyPr>
          <a:lstStyle/>
          <a:p>
            <a:r>
              <a:rPr lang="en-GB" sz="800" dirty="0"/>
              <a:t>Delivery Deadline: 1 HOUR 30 Minutes</a:t>
            </a:r>
          </a:p>
        </p:txBody>
      </p:sp>
    </p:spTree>
    <p:extLst>
      <p:ext uri="{BB962C8B-B14F-4D97-AF65-F5344CB8AC3E}">
        <p14:creationId xmlns:p14="http://schemas.microsoft.com/office/powerpoint/2010/main" val="1970627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2CFC76-FC7B-2447-9802-688AB00EFFC5}"/>
              </a:ext>
            </a:extLst>
          </p:cNvPr>
          <p:cNvSpPr>
            <a:spLocks noGrp="1"/>
          </p:cNvSpPr>
          <p:nvPr>
            <p:ph type="title"/>
          </p:nvPr>
        </p:nvSpPr>
        <p:spPr>
          <a:xfrm>
            <a:off x="838199" y="365126"/>
            <a:ext cx="8147859" cy="647886"/>
          </a:xfrm>
        </p:spPr>
        <p:txBody>
          <a:bodyPr anchor="t">
            <a:normAutofit/>
          </a:bodyPr>
          <a:lstStyle/>
          <a:p>
            <a:r>
              <a:rPr lang="en-GB" sz="3200" dirty="0"/>
              <a:t>Registration – Expressed (Part 1 – ‘Your Details’)</a:t>
            </a:r>
          </a:p>
        </p:txBody>
      </p:sp>
      <p:pic>
        <p:nvPicPr>
          <p:cNvPr id="6" name="Picture 5">
            <a:extLst>
              <a:ext uri="{FF2B5EF4-FFF2-40B4-BE49-F238E27FC236}">
                <a16:creationId xmlns:a16="http://schemas.microsoft.com/office/drawing/2014/main" id="{EAEC0DD1-C906-2F4B-87E1-E84D33B26D83}"/>
              </a:ext>
            </a:extLst>
          </p:cNvPr>
          <p:cNvPicPr>
            <a:picLocks noChangeAspect="1"/>
          </p:cNvPicPr>
          <p:nvPr/>
        </p:nvPicPr>
        <p:blipFill>
          <a:blip r:embed="rId2"/>
          <a:stretch>
            <a:fillRect/>
          </a:stretch>
        </p:blipFill>
        <p:spPr>
          <a:xfrm>
            <a:off x="2257241" y="1382609"/>
            <a:ext cx="413879" cy="387437"/>
          </a:xfrm>
          <a:prstGeom prst="rect">
            <a:avLst/>
          </a:prstGeom>
        </p:spPr>
      </p:pic>
      <p:sp>
        <p:nvSpPr>
          <p:cNvPr id="7" name="Rectangle 6">
            <a:extLst>
              <a:ext uri="{FF2B5EF4-FFF2-40B4-BE49-F238E27FC236}">
                <a16:creationId xmlns:a16="http://schemas.microsoft.com/office/drawing/2014/main" id="{4BAA3B48-10A5-694C-8A95-E5E6338C6F23}"/>
              </a:ext>
            </a:extLst>
          </p:cNvPr>
          <p:cNvSpPr/>
          <p:nvPr/>
        </p:nvSpPr>
        <p:spPr>
          <a:xfrm>
            <a:off x="6096000" y="5172364"/>
            <a:ext cx="665018"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35A74DC7-A508-814E-A018-19859FF06842}"/>
              </a:ext>
            </a:extLst>
          </p:cNvPr>
          <p:cNvSpPr/>
          <p:nvPr/>
        </p:nvSpPr>
        <p:spPr>
          <a:xfrm>
            <a:off x="3218872" y="2356171"/>
            <a:ext cx="2877127" cy="2293662"/>
          </a:xfrm>
          <a:prstGeom prst="rect">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Straight Arrow Connector 8">
            <a:extLst>
              <a:ext uri="{FF2B5EF4-FFF2-40B4-BE49-F238E27FC236}">
                <a16:creationId xmlns:a16="http://schemas.microsoft.com/office/drawing/2014/main" id="{36477A1D-9A48-494C-A0F4-2824A5F6F192}"/>
              </a:ext>
            </a:extLst>
          </p:cNvPr>
          <p:cNvCxnSpPr>
            <a:cxnSpLocks/>
          </p:cNvCxnSpPr>
          <p:nvPr/>
        </p:nvCxnSpPr>
        <p:spPr>
          <a:xfrm flipH="1" flipV="1">
            <a:off x="1773382" y="3611418"/>
            <a:ext cx="1445491" cy="1847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BA17D1-80FF-5E44-BE0A-1E9EDE37E05C}"/>
              </a:ext>
            </a:extLst>
          </p:cNvPr>
          <p:cNvCxnSpPr>
            <a:cxnSpLocks/>
            <a:stCxn id="14" idx="2"/>
          </p:cNvCxnSpPr>
          <p:nvPr/>
        </p:nvCxnSpPr>
        <p:spPr>
          <a:xfrm flipH="1">
            <a:off x="4657435" y="5033818"/>
            <a:ext cx="501074" cy="735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E22807-13F7-5548-A089-0B959FF1B1F7}"/>
              </a:ext>
            </a:extLst>
          </p:cNvPr>
          <p:cNvSpPr txBox="1"/>
          <p:nvPr/>
        </p:nvSpPr>
        <p:spPr>
          <a:xfrm>
            <a:off x="230910" y="2383879"/>
            <a:ext cx="1542472" cy="1615827"/>
          </a:xfrm>
          <a:prstGeom prst="rect">
            <a:avLst/>
          </a:prstGeom>
          <a:noFill/>
          <a:ln>
            <a:solidFill>
              <a:schemeClr val="tx1"/>
            </a:solidFill>
          </a:ln>
        </p:spPr>
        <p:txBody>
          <a:bodyPr wrap="square" rtlCol="0">
            <a:spAutoFit/>
          </a:bodyPr>
          <a:lstStyle/>
          <a:p>
            <a:r>
              <a:rPr lang="en-GB" sz="1100" dirty="0"/>
              <a:t>These details are all needed from the user. They are attached to the User’s Account and are stored in the website database. These are displayed in the ‘My Profile’ of the user. </a:t>
            </a:r>
          </a:p>
        </p:txBody>
      </p:sp>
      <p:sp>
        <p:nvSpPr>
          <p:cNvPr id="13" name="TextBox 12">
            <a:extLst>
              <a:ext uri="{FF2B5EF4-FFF2-40B4-BE49-F238E27FC236}">
                <a16:creationId xmlns:a16="http://schemas.microsoft.com/office/drawing/2014/main" id="{460D1F1B-0C81-E44F-AB74-09F6360E7D2F}"/>
              </a:ext>
            </a:extLst>
          </p:cNvPr>
          <p:cNvSpPr txBox="1"/>
          <p:nvPr/>
        </p:nvSpPr>
        <p:spPr>
          <a:xfrm>
            <a:off x="9623366" y="219709"/>
            <a:ext cx="2125287" cy="938719"/>
          </a:xfrm>
          <a:prstGeom prst="rect">
            <a:avLst/>
          </a:prstGeom>
          <a:noFill/>
          <a:ln>
            <a:solidFill>
              <a:schemeClr val="tx1"/>
            </a:solidFill>
          </a:ln>
        </p:spPr>
        <p:txBody>
          <a:bodyPr wrap="square" rtlCol="0">
            <a:spAutoFit/>
          </a:bodyPr>
          <a:lstStyle/>
          <a:p>
            <a:r>
              <a:rPr lang="en-GB" sz="1100" dirty="0"/>
              <a:t>NOTE 1: This information gained from Registration Process is used to calculate how much ‘Protein, Fats and Carbs’ the user needs to achieve their goal. </a:t>
            </a:r>
          </a:p>
        </p:txBody>
      </p:sp>
      <p:sp>
        <p:nvSpPr>
          <p:cNvPr id="14" name="Rectangle 13">
            <a:extLst>
              <a:ext uri="{FF2B5EF4-FFF2-40B4-BE49-F238E27FC236}">
                <a16:creationId xmlns:a16="http://schemas.microsoft.com/office/drawing/2014/main" id="{728B6A7A-092F-BE47-A360-9C16E909920B}"/>
              </a:ext>
            </a:extLst>
          </p:cNvPr>
          <p:cNvSpPr/>
          <p:nvPr/>
        </p:nvSpPr>
        <p:spPr>
          <a:xfrm>
            <a:off x="4738253" y="4649833"/>
            <a:ext cx="840511" cy="383985"/>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0A2FE387-DB1B-7646-99CF-AED44D3E3D2D}"/>
              </a:ext>
            </a:extLst>
          </p:cNvPr>
          <p:cNvSpPr txBox="1"/>
          <p:nvPr/>
        </p:nvSpPr>
        <p:spPr>
          <a:xfrm>
            <a:off x="4020340" y="4107742"/>
            <a:ext cx="399468" cy="253916"/>
          </a:xfrm>
          <a:prstGeom prst="rect">
            <a:avLst/>
          </a:prstGeom>
          <a:noFill/>
        </p:spPr>
        <p:txBody>
          <a:bodyPr wrap="none" rtlCol="0">
            <a:spAutoFit/>
          </a:bodyPr>
          <a:lstStyle/>
          <a:p>
            <a:r>
              <a:rPr lang="en-GB" sz="1050" dirty="0"/>
              <a:t>(Kg)</a:t>
            </a:r>
          </a:p>
        </p:txBody>
      </p:sp>
      <p:sp>
        <p:nvSpPr>
          <p:cNvPr id="16" name="Rectangle 15">
            <a:extLst>
              <a:ext uri="{FF2B5EF4-FFF2-40B4-BE49-F238E27FC236}">
                <a16:creationId xmlns:a16="http://schemas.microsoft.com/office/drawing/2014/main" id="{A545A0A1-6147-1648-AA6F-43AE0E99197C}"/>
              </a:ext>
            </a:extLst>
          </p:cNvPr>
          <p:cNvSpPr/>
          <p:nvPr/>
        </p:nvSpPr>
        <p:spPr>
          <a:xfrm>
            <a:off x="3638095" y="3673036"/>
            <a:ext cx="418704" cy="246221"/>
          </a:xfrm>
          <a:prstGeom prst="rect">
            <a:avLst/>
          </a:prstGeom>
        </p:spPr>
        <p:txBody>
          <a:bodyPr wrap="none">
            <a:spAutoFit/>
          </a:bodyPr>
          <a:lstStyle/>
          <a:p>
            <a:r>
              <a:rPr lang="en-GB" sz="1000" dirty="0"/>
              <a:t>(cm)</a:t>
            </a:r>
          </a:p>
        </p:txBody>
      </p:sp>
      <p:sp>
        <p:nvSpPr>
          <p:cNvPr id="17" name="Rectangle 16">
            <a:extLst>
              <a:ext uri="{FF2B5EF4-FFF2-40B4-BE49-F238E27FC236}">
                <a16:creationId xmlns:a16="http://schemas.microsoft.com/office/drawing/2014/main" id="{DC0797F9-538D-BC46-A4D3-096477A59687}"/>
              </a:ext>
            </a:extLst>
          </p:cNvPr>
          <p:cNvSpPr/>
          <p:nvPr/>
        </p:nvSpPr>
        <p:spPr>
          <a:xfrm>
            <a:off x="3385132" y="3721548"/>
            <a:ext cx="2710868" cy="868925"/>
          </a:xfrm>
          <a:prstGeom prst="rect">
            <a:avLst/>
          </a:prstGeom>
          <a:noFill/>
          <a:ln w="34925">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Straight Arrow Connector 19">
            <a:extLst>
              <a:ext uri="{FF2B5EF4-FFF2-40B4-BE49-F238E27FC236}">
                <a16:creationId xmlns:a16="http://schemas.microsoft.com/office/drawing/2014/main" id="{C8321F68-6663-7341-81D8-96792AEF893D}"/>
              </a:ext>
            </a:extLst>
          </p:cNvPr>
          <p:cNvCxnSpPr>
            <a:cxnSpLocks/>
          </p:cNvCxnSpPr>
          <p:nvPr/>
        </p:nvCxnSpPr>
        <p:spPr>
          <a:xfrm flipH="1">
            <a:off x="2390774" y="4380029"/>
            <a:ext cx="994358" cy="15250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D8D62C5-839E-6D49-A47F-E172188BCE1C}"/>
              </a:ext>
            </a:extLst>
          </p:cNvPr>
          <p:cNvSpPr txBox="1"/>
          <p:nvPr/>
        </p:nvSpPr>
        <p:spPr>
          <a:xfrm>
            <a:off x="388360" y="6073527"/>
            <a:ext cx="3737761" cy="430887"/>
          </a:xfrm>
          <a:prstGeom prst="rect">
            <a:avLst/>
          </a:prstGeom>
          <a:noFill/>
          <a:ln>
            <a:solidFill>
              <a:schemeClr val="tx1"/>
            </a:solidFill>
          </a:ln>
        </p:spPr>
        <p:txBody>
          <a:bodyPr wrap="square" rtlCol="0">
            <a:spAutoFit/>
          </a:bodyPr>
          <a:lstStyle/>
          <a:p>
            <a:r>
              <a:rPr lang="en-GB" sz="1100" dirty="0"/>
              <a:t>User will be able to toggle between using Metric System or Imperial measurement system. </a:t>
            </a:r>
          </a:p>
        </p:txBody>
      </p:sp>
      <p:pic>
        <p:nvPicPr>
          <p:cNvPr id="25" name="Picture 24">
            <a:extLst>
              <a:ext uri="{FF2B5EF4-FFF2-40B4-BE49-F238E27FC236}">
                <a16:creationId xmlns:a16="http://schemas.microsoft.com/office/drawing/2014/main" id="{AF02F844-98B5-9C46-9D98-33CACABC9633}"/>
              </a:ext>
            </a:extLst>
          </p:cNvPr>
          <p:cNvPicPr>
            <a:picLocks noChangeAspect="1"/>
          </p:cNvPicPr>
          <p:nvPr/>
        </p:nvPicPr>
        <p:blipFill>
          <a:blip r:embed="rId3"/>
          <a:stretch>
            <a:fillRect/>
          </a:stretch>
        </p:blipFill>
        <p:spPr>
          <a:xfrm>
            <a:off x="2101850" y="1295400"/>
            <a:ext cx="7988300" cy="4267200"/>
          </a:xfrm>
          <a:prstGeom prst="rect">
            <a:avLst/>
          </a:prstGeom>
        </p:spPr>
      </p:pic>
      <p:pic>
        <p:nvPicPr>
          <p:cNvPr id="26" name="Picture 25">
            <a:extLst>
              <a:ext uri="{FF2B5EF4-FFF2-40B4-BE49-F238E27FC236}">
                <a16:creationId xmlns:a16="http://schemas.microsoft.com/office/drawing/2014/main" id="{29B41E83-7666-244D-BBDF-79A1DA4310FE}"/>
              </a:ext>
            </a:extLst>
          </p:cNvPr>
          <p:cNvPicPr>
            <a:picLocks noChangeAspect="1"/>
          </p:cNvPicPr>
          <p:nvPr/>
        </p:nvPicPr>
        <p:blipFill>
          <a:blip r:embed="rId2"/>
          <a:stretch>
            <a:fillRect/>
          </a:stretch>
        </p:blipFill>
        <p:spPr>
          <a:xfrm>
            <a:off x="2254169" y="1392174"/>
            <a:ext cx="483916" cy="452999"/>
          </a:xfrm>
          <a:prstGeom prst="rect">
            <a:avLst/>
          </a:prstGeom>
        </p:spPr>
      </p:pic>
    </p:spTree>
    <p:extLst>
      <p:ext uri="{BB962C8B-B14F-4D97-AF65-F5344CB8AC3E}">
        <p14:creationId xmlns:p14="http://schemas.microsoft.com/office/powerpoint/2010/main" val="726927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6871</TotalTime>
  <Words>4716</Words>
  <Application>Microsoft Macintosh PowerPoint</Application>
  <PresentationFormat>Widescreen</PresentationFormat>
  <Paragraphs>362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Active Bistro Website Requirements</vt:lpstr>
      <vt:lpstr>Landing Page / Home Page </vt:lpstr>
      <vt:lpstr>Landing Page / Home Page --- Section 2 (Scrolled down)</vt:lpstr>
      <vt:lpstr>‘Landing Page/Home Page’ Description:</vt:lpstr>
      <vt:lpstr>Log In Page</vt:lpstr>
      <vt:lpstr>My Account</vt:lpstr>
      <vt:lpstr>My Account – ‘My Orders’</vt:lpstr>
      <vt:lpstr>New Customer – Register Account: Part 1 </vt:lpstr>
      <vt:lpstr>Registration – Expressed (Part 1 – ‘Your Details’)</vt:lpstr>
      <vt:lpstr>Registration – Expressed (Part 1 – ‘Your Details’)</vt:lpstr>
      <vt:lpstr>Registration – Express Sign Up ( ‘Your Details’ – Part 1)</vt:lpstr>
      <vt:lpstr>Registration – Express ( ‘Your Details’ – Part 2)</vt:lpstr>
      <vt:lpstr>Registration – Advanced ( ‘Your Details’) – Part 1</vt:lpstr>
      <vt:lpstr>Registration – Advanced ( ‘Your Details’) – Part 2</vt:lpstr>
      <vt:lpstr>Registration – Advanced ( ‘Your Details’) – Part 3</vt:lpstr>
      <vt:lpstr>Registration – Express ( ‘Your Goal’)</vt:lpstr>
      <vt:lpstr>Registration – Express ( ‘Your Results’)</vt:lpstr>
      <vt:lpstr>Order Process – Part 1 ( ‘Your Plan’)</vt:lpstr>
      <vt:lpstr>‘Order’ Process – Part 2 (’MENU’)</vt:lpstr>
      <vt:lpstr>Checkout Page</vt:lpstr>
      <vt:lpstr>Contact Us – FAQ Page</vt:lpstr>
      <vt:lpstr>MY ACCOUNT&gt; My Profile – ‘MY DETAILS’</vt:lpstr>
      <vt:lpstr>‘Our Menu’ Page – </vt:lpstr>
      <vt:lpstr>‘Our Menu’ Page </vt:lpstr>
      <vt:lpstr>Final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Bistro Website Requirements</dc:title>
  <dc:creator>Shamma Igiraneza (Student)</dc:creator>
  <cp:lastModifiedBy>Shamma Igiraneza (Student)</cp:lastModifiedBy>
  <cp:revision>63</cp:revision>
  <dcterms:created xsi:type="dcterms:W3CDTF">2018-09-11T17:20:16Z</dcterms:created>
  <dcterms:modified xsi:type="dcterms:W3CDTF">2020-06-28T08:54:20Z</dcterms:modified>
</cp:coreProperties>
</file>